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4"/>
  </p:sldMasterIdLst>
  <p:notesMasterIdLst>
    <p:notesMasterId r:id="rId46"/>
  </p:notesMasterIdLst>
  <p:sldIdLst>
    <p:sldId id="262" r:id="rId5"/>
    <p:sldId id="500" r:id="rId6"/>
    <p:sldId id="520" r:id="rId7"/>
    <p:sldId id="598" r:id="rId8"/>
    <p:sldId id="256" r:id="rId9"/>
    <p:sldId id="257" r:id="rId10"/>
    <p:sldId id="258" r:id="rId11"/>
    <p:sldId id="259" r:id="rId12"/>
    <p:sldId id="260" r:id="rId13"/>
    <p:sldId id="261" r:id="rId14"/>
    <p:sldId id="600" r:id="rId15"/>
    <p:sldId id="263" r:id="rId16"/>
    <p:sldId id="264" r:id="rId17"/>
    <p:sldId id="265" r:id="rId18"/>
    <p:sldId id="266" r:id="rId19"/>
    <p:sldId id="267" r:id="rId20"/>
    <p:sldId id="599" r:id="rId21"/>
    <p:sldId id="601" r:id="rId22"/>
    <p:sldId id="602" r:id="rId23"/>
    <p:sldId id="603" r:id="rId24"/>
    <p:sldId id="604" r:id="rId25"/>
    <p:sldId id="605" r:id="rId26"/>
    <p:sldId id="606" r:id="rId27"/>
    <p:sldId id="607" r:id="rId28"/>
    <p:sldId id="608" r:id="rId29"/>
    <p:sldId id="609" r:id="rId30"/>
    <p:sldId id="621" r:id="rId31"/>
    <p:sldId id="622" r:id="rId32"/>
    <p:sldId id="610" r:id="rId33"/>
    <p:sldId id="612" r:id="rId34"/>
    <p:sldId id="611" r:id="rId35"/>
    <p:sldId id="613" r:id="rId36"/>
    <p:sldId id="615" r:id="rId37"/>
    <p:sldId id="616" r:id="rId38"/>
    <p:sldId id="618" r:id="rId39"/>
    <p:sldId id="619" r:id="rId40"/>
    <p:sldId id="620" r:id="rId41"/>
    <p:sldId id="623" r:id="rId42"/>
    <p:sldId id="521" r:id="rId43"/>
    <p:sldId id="624" r:id="rId44"/>
    <p:sldId id="625" r:id="rId45"/>
  </p:sldIdLst>
  <p:sldSz cx="9144000" cy="6858000" type="screen4x3"/>
  <p:notesSz cx="6805613" cy="9939338"/>
  <p:custDataLst>
    <p:tags r:id="rId4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120C"/>
    <a:srgbClr val="3C1053"/>
    <a:srgbClr val="3D3935"/>
    <a:srgbClr val="8C85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36" autoAdjust="0"/>
    <p:restoredTop sz="94806"/>
  </p:normalViewPr>
  <p:slideViewPr>
    <p:cSldViewPr snapToGrid="0">
      <p:cViewPr varScale="1">
        <p:scale>
          <a:sx n="70" d="100"/>
          <a:sy n="70" d="100"/>
        </p:scale>
        <p:origin x="1677" y="6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ags" Target="tags/tag1.xml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39" y="0"/>
            <a:ext cx="2949099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69E031-7821-4947-9A91-EC03C15F7566}" type="datetimeFigureOut">
              <a:rPr lang="en-AU" smtClean="0"/>
              <a:t>30/08/2024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3013"/>
            <a:ext cx="4471987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83307"/>
            <a:ext cx="5444490" cy="3913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98A5C1-1CB9-4F08-9AE0-90C38B1EBB9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2559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/>
          <p:cNvSpPr/>
          <p:nvPr userDrawn="1"/>
        </p:nvSpPr>
        <p:spPr>
          <a:xfrm>
            <a:off x="0" y="-3175"/>
            <a:ext cx="914241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5" name="Group 4"/>
          <p:cNvGrpSpPr>
            <a:grpSpLocks noChangeAspect="1"/>
          </p:cNvGrpSpPr>
          <p:nvPr userDrawn="1"/>
        </p:nvGrpSpPr>
        <p:grpSpPr bwMode="auto">
          <a:xfrm>
            <a:off x="0" y="-3175"/>
            <a:ext cx="9144227" cy="6861175"/>
            <a:chOff x="5" y="-2"/>
            <a:chExt cx="5750" cy="4322"/>
          </a:xfrm>
        </p:grpSpPr>
        <p:sp>
          <p:nvSpPr>
            <p:cNvPr id="6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5" y="0"/>
              <a:ext cx="5750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Freeform 5"/>
            <p:cNvSpPr>
              <a:spLocks/>
            </p:cNvSpPr>
            <p:nvPr userDrawn="1"/>
          </p:nvSpPr>
          <p:spPr bwMode="auto">
            <a:xfrm>
              <a:off x="5" y="288"/>
              <a:ext cx="2875" cy="1871"/>
            </a:xfrm>
            <a:custGeom>
              <a:avLst/>
              <a:gdLst>
                <a:gd name="T0" fmla="*/ 2875 w 2875"/>
                <a:gd name="T1" fmla="*/ 0 h 1871"/>
                <a:gd name="T2" fmla="*/ 2875 w 2875"/>
                <a:gd name="T3" fmla="*/ 1871 h 1871"/>
                <a:gd name="T4" fmla="*/ 0 w 2875"/>
                <a:gd name="T5" fmla="*/ 1871 h 1871"/>
                <a:gd name="T6" fmla="*/ 0 w 2875"/>
                <a:gd name="T7" fmla="*/ 0 h 1871"/>
                <a:gd name="T8" fmla="*/ 2875 w 2875"/>
                <a:gd name="T9" fmla="*/ 0 h 1871"/>
                <a:gd name="T10" fmla="*/ 2875 w 2875"/>
                <a:gd name="T11" fmla="*/ 0 h 18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5" h="1871">
                  <a:moveTo>
                    <a:pt x="2875" y="0"/>
                  </a:moveTo>
                  <a:lnTo>
                    <a:pt x="2875" y="1871"/>
                  </a:lnTo>
                  <a:lnTo>
                    <a:pt x="0" y="1871"/>
                  </a:lnTo>
                  <a:lnTo>
                    <a:pt x="0" y="0"/>
                  </a:lnTo>
                  <a:lnTo>
                    <a:pt x="2875" y="0"/>
                  </a:lnTo>
                  <a:lnTo>
                    <a:pt x="2875" y="0"/>
                  </a:lnTo>
                  <a:close/>
                </a:path>
              </a:pathLst>
            </a:custGeom>
            <a:solidFill>
              <a:srgbClr val="3D3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2880" y="2159"/>
              <a:ext cx="2875" cy="2159"/>
            </a:xfrm>
            <a:custGeom>
              <a:avLst/>
              <a:gdLst>
                <a:gd name="T0" fmla="*/ 2875 w 2875"/>
                <a:gd name="T1" fmla="*/ 0 h 2159"/>
                <a:gd name="T2" fmla="*/ 2875 w 2875"/>
                <a:gd name="T3" fmla="*/ 1869 h 2159"/>
                <a:gd name="T4" fmla="*/ 290 w 2875"/>
                <a:gd name="T5" fmla="*/ 1869 h 2159"/>
                <a:gd name="T6" fmla="*/ 0 w 2875"/>
                <a:gd name="T7" fmla="*/ 2159 h 2159"/>
                <a:gd name="T8" fmla="*/ 0 w 2875"/>
                <a:gd name="T9" fmla="*/ 0 h 2159"/>
                <a:gd name="T10" fmla="*/ 2875 w 2875"/>
                <a:gd name="T11" fmla="*/ 0 h 2159"/>
                <a:gd name="T12" fmla="*/ 2875 w 2875"/>
                <a:gd name="T13" fmla="*/ 0 h 2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75" h="2159">
                  <a:moveTo>
                    <a:pt x="2875" y="0"/>
                  </a:moveTo>
                  <a:lnTo>
                    <a:pt x="2875" y="1869"/>
                  </a:lnTo>
                  <a:lnTo>
                    <a:pt x="290" y="1869"/>
                  </a:lnTo>
                  <a:lnTo>
                    <a:pt x="0" y="2159"/>
                  </a:lnTo>
                  <a:lnTo>
                    <a:pt x="0" y="0"/>
                  </a:lnTo>
                  <a:lnTo>
                    <a:pt x="2875" y="0"/>
                  </a:lnTo>
                  <a:lnTo>
                    <a:pt x="2875" y="0"/>
                  </a:lnTo>
                  <a:close/>
                </a:path>
              </a:pathLst>
            </a:custGeom>
            <a:solidFill>
              <a:srgbClr val="F212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5" y="2159"/>
              <a:ext cx="2875" cy="2155"/>
            </a:xfrm>
            <a:custGeom>
              <a:avLst/>
              <a:gdLst>
                <a:gd name="T0" fmla="*/ 2875 w 2875"/>
                <a:gd name="T1" fmla="*/ 0 h 2155"/>
                <a:gd name="T2" fmla="*/ 2875 w 2875"/>
                <a:gd name="T3" fmla="*/ 2155 h 2155"/>
                <a:gd name="T4" fmla="*/ 0 w 2875"/>
                <a:gd name="T5" fmla="*/ 2155 h 2155"/>
                <a:gd name="T6" fmla="*/ 0 w 2875"/>
                <a:gd name="T7" fmla="*/ 0 h 2155"/>
                <a:gd name="T8" fmla="*/ 2875 w 2875"/>
                <a:gd name="T9" fmla="*/ 0 h 2155"/>
                <a:gd name="T10" fmla="*/ 2875 w 2875"/>
                <a:gd name="T11" fmla="*/ 0 h 2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5" h="2155">
                  <a:moveTo>
                    <a:pt x="2875" y="0"/>
                  </a:moveTo>
                  <a:lnTo>
                    <a:pt x="2875" y="2155"/>
                  </a:lnTo>
                  <a:lnTo>
                    <a:pt x="0" y="2155"/>
                  </a:lnTo>
                  <a:lnTo>
                    <a:pt x="0" y="0"/>
                  </a:lnTo>
                  <a:lnTo>
                    <a:pt x="2875" y="0"/>
                  </a:lnTo>
                  <a:lnTo>
                    <a:pt x="2875" y="0"/>
                  </a:lnTo>
                  <a:close/>
                </a:path>
              </a:pathLst>
            </a:custGeom>
            <a:solidFill>
              <a:srgbClr val="8C85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Freeform 8"/>
            <p:cNvSpPr>
              <a:spLocks/>
            </p:cNvSpPr>
            <p:nvPr userDrawn="1"/>
          </p:nvSpPr>
          <p:spPr bwMode="auto">
            <a:xfrm>
              <a:off x="2880" y="-2"/>
              <a:ext cx="2875" cy="2161"/>
            </a:xfrm>
            <a:custGeom>
              <a:avLst/>
              <a:gdLst>
                <a:gd name="T0" fmla="*/ 2875 w 2875"/>
                <a:gd name="T1" fmla="*/ 0 h 2161"/>
                <a:gd name="T2" fmla="*/ 2875 w 2875"/>
                <a:gd name="T3" fmla="*/ 2161 h 2161"/>
                <a:gd name="T4" fmla="*/ 0 w 2875"/>
                <a:gd name="T5" fmla="*/ 2161 h 2161"/>
                <a:gd name="T6" fmla="*/ 0 w 2875"/>
                <a:gd name="T7" fmla="*/ 290 h 2161"/>
                <a:gd name="T8" fmla="*/ 290 w 2875"/>
                <a:gd name="T9" fmla="*/ 0 h 2161"/>
                <a:gd name="T10" fmla="*/ 2875 w 2875"/>
                <a:gd name="T11" fmla="*/ 0 h 2161"/>
                <a:gd name="T12" fmla="*/ 2875 w 2875"/>
                <a:gd name="T13" fmla="*/ 0 h 2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75" h="2161">
                  <a:moveTo>
                    <a:pt x="2875" y="0"/>
                  </a:moveTo>
                  <a:lnTo>
                    <a:pt x="2875" y="2161"/>
                  </a:lnTo>
                  <a:lnTo>
                    <a:pt x="0" y="2161"/>
                  </a:lnTo>
                  <a:lnTo>
                    <a:pt x="0" y="290"/>
                  </a:lnTo>
                  <a:lnTo>
                    <a:pt x="290" y="0"/>
                  </a:lnTo>
                  <a:lnTo>
                    <a:pt x="2875" y="0"/>
                  </a:lnTo>
                  <a:lnTo>
                    <a:pt x="2875" y="0"/>
                  </a:lnTo>
                  <a:close/>
                </a:path>
              </a:pathLst>
            </a:custGeom>
            <a:solidFill>
              <a:srgbClr val="3D0F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003513" y="1366463"/>
            <a:ext cx="3770617" cy="1137024"/>
          </a:xfrm>
        </p:spPr>
        <p:txBody>
          <a:bodyPr anchor="b">
            <a:normAutofit/>
          </a:bodyPr>
          <a:lstStyle>
            <a:lvl1pPr algn="l">
              <a:defRPr sz="386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03513" y="2503487"/>
            <a:ext cx="3770617" cy="599309"/>
          </a:xfrm>
        </p:spPr>
        <p:txBody>
          <a:bodyPr anchor="b">
            <a:noAutofit/>
          </a:bodyPr>
          <a:lstStyle>
            <a:lvl1pPr marL="0" indent="0" algn="l">
              <a:buNone/>
              <a:defRPr sz="1863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Subheading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003800" y="3944938"/>
            <a:ext cx="3770313" cy="294882"/>
          </a:xfrm>
        </p:spPr>
        <p:txBody>
          <a:bodyPr>
            <a:normAutofit/>
          </a:bodyPr>
          <a:lstStyle>
            <a:lvl1pPr marL="0" indent="0">
              <a:buNone/>
              <a:defRPr sz="1597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AU" dirty="0"/>
              <a:t>Presenter Name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5003800" y="4239820"/>
            <a:ext cx="3770313" cy="328773"/>
          </a:xfrm>
        </p:spPr>
        <p:txBody>
          <a:bodyPr>
            <a:normAutofit/>
          </a:bodyPr>
          <a:lstStyle>
            <a:lvl1pPr marL="0" indent="0">
              <a:buNone/>
              <a:defRPr sz="1597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AU" dirty="0"/>
              <a:t>Date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0" y="469901"/>
            <a:ext cx="4565649" cy="295275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Drag picture to placeholder or click icon to add</a:t>
            </a:r>
            <a:endParaRPr lang="en-AU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0" y="3422650"/>
            <a:ext cx="4565649" cy="3435349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Drag picture to placeholder or click icon to add</a:t>
            </a:r>
            <a:endParaRPr lang="en-AU" dirty="0"/>
          </a:p>
        </p:txBody>
      </p:sp>
      <p:pic>
        <p:nvPicPr>
          <p:cNvPr id="49" name="Picture 4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000" y="252000"/>
            <a:ext cx="1375200" cy="81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774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in with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3"/>
          <p:cNvSpPr>
            <a:spLocks noChangeAspect="1" noChangeArrowheads="1" noTextEdit="1"/>
          </p:cNvSpPr>
          <p:nvPr userDrawn="1"/>
        </p:nvSpPr>
        <p:spPr bwMode="auto">
          <a:xfrm>
            <a:off x="1588" y="0"/>
            <a:ext cx="9140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reeform 6"/>
          <p:cNvSpPr>
            <a:spLocks/>
          </p:cNvSpPr>
          <p:nvPr userDrawn="1"/>
        </p:nvSpPr>
        <p:spPr bwMode="auto">
          <a:xfrm>
            <a:off x="1588" y="-3175"/>
            <a:ext cx="5030788" cy="457200"/>
          </a:xfrm>
          <a:custGeom>
            <a:avLst/>
            <a:gdLst>
              <a:gd name="T0" fmla="*/ 0 w 3169"/>
              <a:gd name="T1" fmla="*/ 0 h 288"/>
              <a:gd name="T2" fmla="*/ 3169 w 3169"/>
              <a:gd name="T3" fmla="*/ 0 h 288"/>
              <a:gd name="T4" fmla="*/ 2879 w 3169"/>
              <a:gd name="T5" fmla="*/ 288 h 288"/>
              <a:gd name="T6" fmla="*/ 0 w 3169"/>
              <a:gd name="T7" fmla="*/ 288 h 288"/>
              <a:gd name="T8" fmla="*/ 0 w 3169"/>
              <a:gd name="T9" fmla="*/ 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69" h="288">
                <a:moveTo>
                  <a:pt x="0" y="0"/>
                </a:moveTo>
                <a:lnTo>
                  <a:pt x="3169" y="0"/>
                </a:lnTo>
                <a:lnTo>
                  <a:pt x="2879" y="288"/>
                </a:lnTo>
                <a:lnTo>
                  <a:pt x="0" y="28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Freeform 8"/>
          <p:cNvSpPr>
            <a:spLocks/>
          </p:cNvSpPr>
          <p:nvPr userDrawn="1"/>
        </p:nvSpPr>
        <p:spPr bwMode="auto">
          <a:xfrm>
            <a:off x="4572001" y="6397625"/>
            <a:ext cx="4570413" cy="457200"/>
          </a:xfrm>
          <a:custGeom>
            <a:avLst/>
            <a:gdLst>
              <a:gd name="T0" fmla="*/ 2879 w 2879"/>
              <a:gd name="T1" fmla="*/ 288 h 288"/>
              <a:gd name="T2" fmla="*/ 0 w 2879"/>
              <a:gd name="T3" fmla="*/ 288 h 288"/>
              <a:gd name="T4" fmla="*/ 290 w 2879"/>
              <a:gd name="T5" fmla="*/ 0 h 288"/>
              <a:gd name="T6" fmla="*/ 2879 w 2879"/>
              <a:gd name="T7" fmla="*/ 0 h 288"/>
              <a:gd name="T8" fmla="*/ 2879 w 2879"/>
              <a:gd name="T9" fmla="*/ 288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79" h="288">
                <a:moveTo>
                  <a:pt x="2879" y="288"/>
                </a:moveTo>
                <a:lnTo>
                  <a:pt x="0" y="288"/>
                </a:lnTo>
                <a:lnTo>
                  <a:pt x="290" y="0"/>
                </a:lnTo>
                <a:lnTo>
                  <a:pt x="2879" y="0"/>
                </a:lnTo>
                <a:lnTo>
                  <a:pt x="2879" y="28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0" y="-3175"/>
            <a:ext cx="914241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4" name="Title 1"/>
          <p:cNvSpPr>
            <a:spLocks noGrp="1"/>
          </p:cNvSpPr>
          <p:nvPr>
            <p:ph type="title" hasCustomPrompt="1"/>
          </p:nvPr>
        </p:nvSpPr>
        <p:spPr>
          <a:xfrm>
            <a:off x="440871" y="1014757"/>
            <a:ext cx="6733042" cy="538609"/>
          </a:xfrm>
        </p:spPr>
        <p:txBody>
          <a:bodyPr>
            <a:spAutoFit/>
          </a:bodyPr>
          <a:lstStyle>
            <a:lvl1pPr>
              <a:lnSpc>
                <a:spcPct val="100000"/>
              </a:lnSpc>
              <a:defRPr sz="2900" b="1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Heading</a:t>
            </a:r>
            <a:endParaRPr lang="en-AU" dirty="0"/>
          </a:p>
        </p:txBody>
      </p:sp>
      <p:sp>
        <p:nvSpPr>
          <p:cNvPr id="47" name="Text Placeholder 49"/>
          <p:cNvSpPr>
            <a:spLocks noGrp="1"/>
          </p:cNvSpPr>
          <p:nvPr>
            <p:ph type="body" sz="quarter" idx="15" hasCustomPrompt="1"/>
          </p:nvPr>
        </p:nvSpPr>
        <p:spPr>
          <a:xfrm>
            <a:off x="440871" y="1751357"/>
            <a:ext cx="8284029" cy="39544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90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AU" dirty="0"/>
              <a:t>Body</a:t>
            </a:r>
          </a:p>
        </p:txBody>
      </p:sp>
      <p:sp>
        <p:nvSpPr>
          <p:cNvPr id="4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2758" y="6510471"/>
            <a:ext cx="3086100" cy="24622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defRPr lang="en-AU" sz="1000" smtClean="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Directorate | Office | Faculty | School</a:t>
            </a:r>
          </a:p>
        </p:txBody>
      </p:sp>
      <p:sp>
        <p:nvSpPr>
          <p:cNvPr id="4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8929" y="6510471"/>
            <a:ext cx="448128" cy="24622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defRPr lang="en-AU" sz="1000" smtClean="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6A89BA3-132D-40E1-AAB4-CDCD0A14C216}" type="slidenum">
              <a:rPr lang="en-AU" smtClean="0"/>
              <a:pPr/>
              <a:t>‹#›</a:t>
            </a:fld>
            <a:r>
              <a:rPr lang="en-AU" dirty="0"/>
              <a:t>  |</a:t>
            </a:r>
          </a:p>
        </p:txBody>
      </p:sp>
    </p:spTree>
    <p:extLst>
      <p:ext uri="{BB962C8B-B14F-4D97-AF65-F5344CB8AC3E}">
        <p14:creationId xmlns:p14="http://schemas.microsoft.com/office/powerpoint/2010/main" val="1079407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836023-9DC1-0848-98E4-41152BE77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E13A7D-F62D-5645-896A-F6D2148ED84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BAE153-106A-054D-8D30-6B13A2BC714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463110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B1C23-F98C-582E-72C3-EEB5041069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F36D82-DB3D-D090-6511-2681734AD4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00033-D12B-2B44-8856-E1960BC82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926A-745D-4C7B-B9C7-AF31C8916216}" type="datetimeFigureOut">
              <a:rPr lang="en-AU" smtClean="0"/>
              <a:t>30/08/2024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2D6662-71A4-6CF4-BF10-321907384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C0F587-9B62-7649-C32E-F3C61CA5E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6E08-B413-4876-9D85-D849496425B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5225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co-brand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 userDrawn="1"/>
        </p:nvSpPr>
        <p:spPr>
          <a:xfrm>
            <a:off x="0" y="-3175"/>
            <a:ext cx="914241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873125" y="2658154"/>
            <a:ext cx="3867150" cy="580346"/>
          </a:xfrm>
        </p:spPr>
        <p:txBody>
          <a:bodyPr anchor="b">
            <a:noAutofit/>
          </a:bodyPr>
          <a:lstStyle>
            <a:lvl1pPr>
              <a:defRPr sz="3860" b="1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Heading</a:t>
            </a:r>
            <a:endParaRPr lang="en-AU" dirty="0"/>
          </a:p>
        </p:txBody>
      </p:sp>
      <p:sp>
        <p:nvSpPr>
          <p:cNvPr id="7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873125" y="3652838"/>
            <a:ext cx="3867150" cy="447675"/>
          </a:xfrm>
        </p:spPr>
        <p:txBody>
          <a:bodyPr anchor="b">
            <a:noAutofit/>
          </a:bodyPr>
          <a:lstStyle>
            <a:lvl1pPr marL="0" indent="0" algn="l">
              <a:buNone/>
              <a:defRPr sz="1863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Subheading</a:t>
            </a:r>
          </a:p>
        </p:txBody>
      </p:sp>
      <p:sp>
        <p:nvSpPr>
          <p:cNvPr id="8" name="Text Placeholder 7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873125" y="5316538"/>
            <a:ext cx="3770313" cy="294882"/>
          </a:xfrm>
        </p:spPr>
        <p:txBody>
          <a:bodyPr>
            <a:normAutofit/>
          </a:bodyPr>
          <a:lstStyle>
            <a:lvl1pPr marL="0" indent="0">
              <a:buNone/>
              <a:defRPr sz="1597" b="1" baseline="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AU" dirty="0"/>
              <a:t>Presenter Name</a:t>
            </a:r>
          </a:p>
        </p:txBody>
      </p:sp>
      <p:sp>
        <p:nvSpPr>
          <p:cNvPr id="9" name="Text Placeholder 7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873125" y="5611420"/>
            <a:ext cx="3770313" cy="328773"/>
          </a:xfrm>
        </p:spPr>
        <p:txBody>
          <a:bodyPr>
            <a:normAutofit/>
          </a:bodyPr>
          <a:lstStyle>
            <a:lvl1pPr marL="0" indent="0">
              <a:buNone/>
              <a:defRPr sz="1597" baseline="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AU" dirty="0"/>
              <a:t>Date</a:t>
            </a:r>
          </a:p>
        </p:txBody>
      </p:sp>
      <p:sp>
        <p:nvSpPr>
          <p:cNvPr id="44" name="Picture Placeholder 85"/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6639194" y="2653276"/>
            <a:ext cx="1766125" cy="502731"/>
          </a:xfrm>
        </p:spPr>
        <p:txBody>
          <a:bodyPr/>
          <a:lstStyle>
            <a:lvl1pPr marL="0" indent="0">
              <a:buNone/>
              <a:defRPr sz="120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Drag co-branded logo to placeholder or click icon to add</a:t>
            </a:r>
            <a:endParaRPr lang="en-AU" dirty="0"/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000" y="5760000"/>
            <a:ext cx="1375200" cy="81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878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 userDrawn="1"/>
        </p:nvSpPr>
        <p:spPr>
          <a:xfrm>
            <a:off x="0" y="-3175"/>
            <a:ext cx="914241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5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0"/>
            <a:ext cx="9144227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Freeform 5"/>
          <p:cNvSpPr>
            <a:spLocks/>
          </p:cNvSpPr>
          <p:nvPr userDrawn="1"/>
        </p:nvSpPr>
        <p:spPr bwMode="auto">
          <a:xfrm>
            <a:off x="0" y="457200"/>
            <a:ext cx="4572114" cy="6388100"/>
          </a:xfrm>
          <a:custGeom>
            <a:avLst/>
            <a:gdLst>
              <a:gd name="T0" fmla="*/ 2875 w 2875"/>
              <a:gd name="T1" fmla="*/ 0 h 4024"/>
              <a:gd name="T2" fmla="*/ 2875 w 2875"/>
              <a:gd name="T3" fmla="*/ 4024 h 4024"/>
              <a:gd name="T4" fmla="*/ 0 w 2875"/>
              <a:gd name="T5" fmla="*/ 4024 h 4024"/>
              <a:gd name="T6" fmla="*/ 0 w 2875"/>
              <a:gd name="T7" fmla="*/ 0 h 4024"/>
              <a:gd name="T8" fmla="*/ 2875 w 2875"/>
              <a:gd name="T9" fmla="*/ 0 h 4024"/>
              <a:gd name="T10" fmla="*/ 2875 w 2875"/>
              <a:gd name="T11" fmla="*/ 0 h 4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875" h="4024">
                <a:moveTo>
                  <a:pt x="2875" y="0"/>
                </a:moveTo>
                <a:lnTo>
                  <a:pt x="2875" y="4024"/>
                </a:lnTo>
                <a:lnTo>
                  <a:pt x="0" y="4024"/>
                </a:lnTo>
                <a:lnTo>
                  <a:pt x="0" y="0"/>
                </a:lnTo>
                <a:lnTo>
                  <a:pt x="2875" y="0"/>
                </a:lnTo>
                <a:lnTo>
                  <a:pt x="2875" y="0"/>
                </a:lnTo>
                <a:close/>
              </a:path>
            </a:pathLst>
          </a:custGeom>
          <a:solidFill>
            <a:srgbClr val="8C857B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Freeform 6"/>
          <p:cNvSpPr>
            <a:spLocks/>
          </p:cNvSpPr>
          <p:nvPr userDrawn="1"/>
        </p:nvSpPr>
        <p:spPr bwMode="auto">
          <a:xfrm>
            <a:off x="4572114" y="-3175"/>
            <a:ext cx="4572114" cy="6858000"/>
          </a:xfrm>
          <a:custGeom>
            <a:avLst/>
            <a:gdLst>
              <a:gd name="T0" fmla="*/ 2875 w 2875"/>
              <a:gd name="T1" fmla="*/ 0 h 4320"/>
              <a:gd name="T2" fmla="*/ 2875 w 2875"/>
              <a:gd name="T3" fmla="*/ 4030 h 4320"/>
              <a:gd name="T4" fmla="*/ 290 w 2875"/>
              <a:gd name="T5" fmla="*/ 4030 h 4320"/>
              <a:gd name="T6" fmla="*/ 0 w 2875"/>
              <a:gd name="T7" fmla="*/ 4320 h 4320"/>
              <a:gd name="T8" fmla="*/ 0 w 2875"/>
              <a:gd name="T9" fmla="*/ 290 h 4320"/>
              <a:gd name="T10" fmla="*/ 290 w 2875"/>
              <a:gd name="T11" fmla="*/ 0 h 4320"/>
              <a:gd name="T12" fmla="*/ 2875 w 2875"/>
              <a:gd name="T13" fmla="*/ 0 h 4320"/>
              <a:gd name="T14" fmla="*/ 2875 w 2875"/>
              <a:gd name="T15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875" h="4320">
                <a:moveTo>
                  <a:pt x="2875" y="0"/>
                </a:moveTo>
                <a:lnTo>
                  <a:pt x="2875" y="4030"/>
                </a:lnTo>
                <a:lnTo>
                  <a:pt x="290" y="4030"/>
                </a:lnTo>
                <a:lnTo>
                  <a:pt x="0" y="4320"/>
                </a:lnTo>
                <a:lnTo>
                  <a:pt x="0" y="290"/>
                </a:lnTo>
                <a:lnTo>
                  <a:pt x="290" y="0"/>
                </a:lnTo>
                <a:lnTo>
                  <a:pt x="2875" y="0"/>
                </a:lnTo>
                <a:lnTo>
                  <a:pt x="2875" y="0"/>
                </a:lnTo>
                <a:close/>
              </a:path>
            </a:pathLst>
          </a:custGeom>
          <a:solidFill>
            <a:srgbClr val="3D0F54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5038725" y="2848654"/>
            <a:ext cx="3867150" cy="580346"/>
          </a:xfrm>
        </p:spPr>
        <p:txBody>
          <a:bodyPr anchor="b">
            <a:noAutofit/>
          </a:bodyPr>
          <a:lstStyle>
            <a:lvl1pPr>
              <a:defRPr sz="386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Heading</a:t>
            </a:r>
            <a:endParaRPr lang="en-AU" dirty="0"/>
          </a:p>
        </p:txBody>
      </p:sp>
      <p:sp>
        <p:nvSpPr>
          <p:cNvPr id="82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5038725" y="3652838"/>
            <a:ext cx="3867150" cy="447675"/>
          </a:xfrm>
        </p:spPr>
        <p:txBody>
          <a:bodyPr anchor="b">
            <a:noAutofit/>
          </a:bodyPr>
          <a:lstStyle>
            <a:lvl1pPr marL="0" indent="0" algn="l">
              <a:buNone/>
              <a:defRPr sz="1863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Subheading</a:t>
            </a:r>
          </a:p>
        </p:txBody>
      </p:sp>
      <p:sp>
        <p:nvSpPr>
          <p:cNvPr id="83" name="Text Placeholder 7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5038725" y="5316538"/>
            <a:ext cx="3770313" cy="294882"/>
          </a:xfrm>
        </p:spPr>
        <p:txBody>
          <a:bodyPr>
            <a:normAutofit/>
          </a:bodyPr>
          <a:lstStyle>
            <a:lvl1pPr marL="0" indent="0">
              <a:buNone/>
              <a:defRPr sz="1597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AU" dirty="0"/>
              <a:t>Presenter Name</a:t>
            </a:r>
          </a:p>
        </p:txBody>
      </p:sp>
      <p:sp>
        <p:nvSpPr>
          <p:cNvPr id="84" name="Text Placeholder 7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5038725" y="5611420"/>
            <a:ext cx="3770313" cy="328773"/>
          </a:xfrm>
        </p:spPr>
        <p:txBody>
          <a:bodyPr>
            <a:normAutofit/>
          </a:bodyPr>
          <a:lstStyle>
            <a:lvl1pPr marL="0" indent="0">
              <a:buNone/>
              <a:defRPr sz="1597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AU" dirty="0"/>
              <a:t>Date</a:t>
            </a:r>
          </a:p>
        </p:txBody>
      </p:sp>
      <p:sp>
        <p:nvSpPr>
          <p:cNvPr id="86" name="Picture Placeholder 85"/>
          <p:cNvSpPr>
            <a:spLocks noGrp="1"/>
          </p:cNvSpPr>
          <p:nvPr userDrawn="1">
            <p:ph type="pic" sz="quarter" idx="12"/>
          </p:nvPr>
        </p:nvSpPr>
        <p:spPr>
          <a:xfrm>
            <a:off x="0" y="457200"/>
            <a:ext cx="4572000" cy="6388100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Drag picture to placeholder or click icon to add</a:t>
            </a:r>
            <a:endParaRPr lang="en-AU" dirty="0"/>
          </a:p>
        </p:txBody>
      </p:sp>
      <p:pic>
        <p:nvPicPr>
          <p:cNvPr id="85" name="Picture 8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000" y="252000"/>
            <a:ext cx="1375200" cy="81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701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 userDrawn="1"/>
        </p:nvSpPr>
        <p:spPr>
          <a:xfrm>
            <a:off x="0" y="-3175"/>
            <a:ext cx="914241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36073272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47" imgH="348" progId="TCLayout.ActiveDocument.1">
                  <p:embed/>
                </p:oleObj>
              </mc:Choice>
              <mc:Fallback>
                <p:oleObj name="think-cell Slide" r:id="rId3" imgW="347" imgH="348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6" name="Freeform 5"/>
          <p:cNvSpPr>
            <a:spLocks/>
          </p:cNvSpPr>
          <p:nvPr userDrawn="1"/>
        </p:nvSpPr>
        <p:spPr bwMode="auto">
          <a:xfrm>
            <a:off x="0" y="457201"/>
            <a:ext cx="4572232" cy="6388107"/>
          </a:xfrm>
          <a:custGeom>
            <a:avLst/>
            <a:gdLst>
              <a:gd name="T0" fmla="*/ 2875 w 2875"/>
              <a:gd name="T1" fmla="*/ 0 h 4024"/>
              <a:gd name="T2" fmla="*/ 2875 w 2875"/>
              <a:gd name="T3" fmla="*/ 4024 h 4024"/>
              <a:gd name="T4" fmla="*/ 0 w 2875"/>
              <a:gd name="T5" fmla="*/ 4024 h 4024"/>
              <a:gd name="T6" fmla="*/ 0 w 2875"/>
              <a:gd name="T7" fmla="*/ 0 h 4024"/>
              <a:gd name="T8" fmla="*/ 2875 w 2875"/>
              <a:gd name="T9" fmla="*/ 0 h 4024"/>
              <a:gd name="T10" fmla="*/ 2875 w 2875"/>
              <a:gd name="T11" fmla="*/ 0 h 4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875" h="4024">
                <a:moveTo>
                  <a:pt x="2875" y="0"/>
                </a:moveTo>
                <a:lnTo>
                  <a:pt x="2875" y="4024"/>
                </a:lnTo>
                <a:lnTo>
                  <a:pt x="0" y="4024"/>
                </a:lnTo>
                <a:lnTo>
                  <a:pt x="0" y="0"/>
                </a:lnTo>
                <a:lnTo>
                  <a:pt x="2875" y="0"/>
                </a:lnTo>
                <a:lnTo>
                  <a:pt x="2875" y="0"/>
                </a:lnTo>
                <a:close/>
              </a:path>
            </a:pathLst>
          </a:custGeom>
          <a:solidFill>
            <a:srgbClr val="F2120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endParaRPr lang="en-A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7" name="Freeform 6"/>
          <p:cNvSpPr>
            <a:spLocks/>
          </p:cNvSpPr>
          <p:nvPr userDrawn="1"/>
        </p:nvSpPr>
        <p:spPr bwMode="auto">
          <a:xfrm>
            <a:off x="4572232" y="-3174"/>
            <a:ext cx="4572232" cy="6858007"/>
          </a:xfrm>
          <a:custGeom>
            <a:avLst/>
            <a:gdLst>
              <a:gd name="T0" fmla="*/ 2875 w 2875"/>
              <a:gd name="T1" fmla="*/ 0 h 4320"/>
              <a:gd name="T2" fmla="*/ 2875 w 2875"/>
              <a:gd name="T3" fmla="*/ 4030 h 4320"/>
              <a:gd name="T4" fmla="*/ 290 w 2875"/>
              <a:gd name="T5" fmla="*/ 4030 h 4320"/>
              <a:gd name="T6" fmla="*/ 0 w 2875"/>
              <a:gd name="T7" fmla="*/ 4320 h 4320"/>
              <a:gd name="T8" fmla="*/ 0 w 2875"/>
              <a:gd name="T9" fmla="*/ 290 h 4320"/>
              <a:gd name="T10" fmla="*/ 290 w 2875"/>
              <a:gd name="T11" fmla="*/ 0 h 4320"/>
              <a:gd name="T12" fmla="*/ 2875 w 2875"/>
              <a:gd name="T13" fmla="*/ 0 h 4320"/>
              <a:gd name="T14" fmla="*/ 2875 w 2875"/>
              <a:gd name="T15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875" h="4320">
                <a:moveTo>
                  <a:pt x="2875" y="0"/>
                </a:moveTo>
                <a:lnTo>
                  <a:pt x="2875" y="4030"/>
                </a:lnTo>
                <a:lnTo>
                  <a:pt x="290" y="4030"/>
                </a:lnTo>
                <a:lnTo>
                  <a:pt x="0" y="4320"/>
                </a:lnTo>
                <a:lnTo>
                  <a:pt x="0" y="290"/>
                </a:lnTo>
                <a:lnTo>
                  <a:pt x="290" y="0"/>
                </a:lnTo>
                <a:lnTo>
                  <a:pt x="2875" y="0"/>
                </a:lnTo>
                <a:lnTo>
                  <a:pt x="2875" y="0"/>
                </a:lnTo>
                <a:close/>
              </a:path>
            </a:pathLst>
          </a:custGeom>
          <a:solidFill>
            <a:srgbClr val="3D0F54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endParaRPr lang="en-A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1"/>
            <a:ext cx="9144464" cy="68580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endParaRPr lang="en-A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804755" y="1054317"/>
            <a:ext cx="4247805" cy="4749367"/>
          </a:xfrm>
        </p:spPr>
        <p:txBody>
          <a:bodyPr lIns="0" tIns="0" rIns="0" bIns="0" anchor="ctr" anchorCtr="0">
            <a:noAutofit/>
          </a:bodyPr>
          <a:lstStyle>
            <a:lvl1pPr>
              <a:defRPr sz="37857" spc="-15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1</a:t>
            </a:r>
            <a:endParaRPr lang="en-AU" dirty="0"/>
          </a:p>
        </p:txBody>
      </p:sp>
      <p:sp>
        <p:nvSpPr>
          <p:cNvPr id="47" name="Text Placeholder 46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74420" y="3246827"/>
            <a:ext cx="3092450" cy="357995"/>
          </a:xfrm>
        </p:spPr>
        <p:txBody>
          <a:bodyPr>
            <a:normAutofit/>
          </a:bodyPr>
          <a:lstStyle>
            <a:lvl1pPr marL="0" indent="0">
              <a:buNone/>
              <a:defRPr sz="1997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AU" dirty="0"/>
              <a:t>Section title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000" y="252000"/>
            <a:ext cx="1375200" cy="81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114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" name="Object 46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1715332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47" imgH="348" progId="TCLayout.ActiveDocument.1">
                  <p:embed/>
                </p:oleObj>
              </mc:Choice>
              <mc:Fallback>
                <p:oleObj name="think-cell Slide" r:id="rId3" imgW="347" imgH="348" progId="TCLayout.ActiveDocument.1">
                  <p:embed/>
                  <p:pic>
                    <p:nvPicPr>
                      <p:cNvPr id="47" name="Object 46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40871" y="958872"/>
            <a:ext cx="6733042" cy="538609"/>
          </a:xfrm>
        </p:spPr>
        <p:txBody>
          <a:bodyPr>
            <a:spAutoFit/>
          </a:bodyPr>
          <a:lstStyle>
            <a:lvl1pPr>
              <a:lnSpc>
                <a:spcPct val="100000"/>
              </a:lnSpc>
              <a:defRPr sz="2900" b="1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Heading</a:t>
            </a:r>
            <a:endParaRPr lang="en-AU" dirty="0"/>
          </a:p>
        </p:txBody>
      </p:sp>
      <p:sp>
        <p:nvSpPr>
          <p:cNvPr id="50" name="Text Placeholder 49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440871" y="1666876"/>
            <a:ext cx="8284029" cy="406944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90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AU" dirty="0"/>
              <a:t>Body</a:t>
            </a:r>
          </a:p>
        </p:txBody>
      </p:sp>
      <p:sp>
        <p:nvSpPr>
          <p:cNvPr id="52" name="Text Placeholder 51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440871" y="-8733"/>
            <a:ext cx="4343399" cy="462758"/>
          </a:xfrm>
        </p:spPr>
        <p:txBody>
          <a:bodyPr anchor="ctr">
            <a:normAutofit/>
          </a:bodyPr>
          <a:lstStyle>
            <a:lvl1pPr marL="0" indent="0">
              <a:buNone/>
              <a:defRPr sz="1500" b="1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AU" dirty="0"/>
              <a:t>Section heading</a:t>
            </a:r>
          </a:p>
        </p:txBody>
      </p:sp>
      <p:sp>
        <p:nvSpPr>
          <p:cNvPr id="8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8929" y="6510471"/>
            <a:ext cx="448128" cy="24622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defRPr lang="en-AU" sz="1000" smtClean="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6A89BA3-132D-40E1-AAB4-CDCD0A14C216}" type="slidenum">
              <a:rPr lang="en-AU" smtClean="0"/>
              <a:pPr/>
              <a:t>‹#›</a:t>
            </a:fld>
            <a:r>
              <a:rPr lang="en-AU" dirty="0"/>
              <a:t>  |</a:t>
            </a:r>
          </a:p>
        </p:txBody>
      </p:sp>
      <p:sp>
        <p:nvSpPr>
          <p:cNvPr id="8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2758" y="6510471"/>
            <a:ext cx="3086100" cy="24622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defRPr lang="en-AU" sz="1000" smtClean="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Directorate | Office | Faculty | School</a:t>
            </a:r>
          </a:p>
        </p:txBody>
      </p:sp>
    </p:spTree>
    <p:extLst>
      <p:ext uri="{BB962C8B-B14F-4D97-AF65-F5344CB8AC3E}">
        <p14:creationId xmlns:p14="http://schemas.microsoft.com/office/powerpoint/2010/main" val="2718792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s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440871" y="770735"/>
            <a:ext cx="6733042" cy="538609"/>
          </a:xfrm>
        </p:spPr>
        <p:txBody>
          <a:bodyPr>
            <a:spAutoFit/>
          </a:bodyPr>
          <a:lstStyle>
            <a:lvl1pPr>
              <a:lnSpc>
                <a:spcPct val="100000"/>
              </a:lnSpc>
              <a:defRPr sz="2900" b="1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Heading</a:t>
            </a:r>
            <a:endParaRPr lang="en-AU" dirty="0"/>
          </a:p>
        </p:txBody>
      </p:sp>
      <p:sp>
        <p:nvSpPr>
          <p:cNvPr id="42" name="Text Placeholder 45"/>
          <p:cNvSpPr>
            <a:spLocks noGrp="1"/>
          </p:cNvSpPr>
          <p:nvPr>
            <p:ph type="body" sz="quarter" idx="13" hasCustomPrompt="1"/>
          </p:nvPr>
        </p:nvSpPr>
        <p:spPr>
          <a:xfrm>
            <a:off x="440871" y="1339935"/>
            <a:ext cx="6734398" cy="507831"/>
          </a:xfrm>
        </p:spPr>
        <p:txBody>
          <a:bodyPr anchor="ctr">
            <a:spAutoFit/>
          </a:bodyPr>
          <a:lstStyle>
            <a:lvl1pPr marL="0" indent="0">
              <a:lnSpc>
                <a:spcPct val="100000"/>
              </a:lnSpc>
              <a:buNone/>
              <a:defRPr sz="270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AU" dirty="0"/>
              <a:t>Sub Title</a:t>
            </a:r>
          </a:p>
        </p:txBody>
      </p:sp>
      <p:sp>
        <p:nvSpPr>
          <p:cNvPr id="43" name="Text Placeholder 47"/>
          <p:cNvSpPr>
            <a:spLocks noGrp="1"/>
          </p:cNvSpPr>
          <p:nvPr>
            <p:ph type="body" sz="quarter" idx="14" hasCustomPrompt="1"/>
          </p:nvPr>
        </p:nvSpPr>
        <p:spPr>
          <a:xfrm>
            <a:off x="440872" y="2275570"/>
            <a:ext cx="8284028" cy="359681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2000" b="1" baseline="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AU" dirty="0"/>
              <a:t>Sub heading</a:t>
            </a:r>
          </a:p>
        </p:txBody>
      </p:sp>
      <p:sp>
        <p:nvSpPr>
          <p:cNvPr id="83" name="Text Placeholder 49"/>
          <p:cNvSpPr>
            <a:spLocks noGrp="1"/>
          </p:cNvSpPr>
          <p:nvPr>
            <p:ph type="body" sz="quarter" idx="15" hasCustomPrompt="1"/>
          </p:nvPr>
        </p:nvSpPr>
        <p:spPr>
          <a:xfrm>
            <a:off x="440871" y="2640809"/>
            <a:ext cx="8284029" cy="309551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90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AU" dirty="0"/>
              <a:t>Body</a:t>
            </a:r>
          </a:p>
        </p:txBody>
      </p:sp>
      <p:sp>
        <p:nvSpPr>
          <p:cNvPr id="8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2758" y="6510471"/>
            <a:ext cx="3086100" cy="24622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defRPr lang="en-AU" sz="1000" smtClean="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Directorate | Office | Faculty | School</a:t>
            </a:r>
          </a:p>
        </p:txBody>
      </p:sp>
      <p:sp>
        <p:nvSpPr>
          <p:cNvPr id="8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8929" y="6510471"/>
            <a:ext cx="448128" cy="24622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defRPr lang="en-AU" sz="1000" smtClean="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6A89BA3-132D-40E1-AAB4-CDCD0A14C216}" type="slidenum">
              <a:rPr lang="en-AU" smtClean="0"/>
              <a:pPr/>
              <a:t>‹#›</a:t>
            </a:fld>
            <a:r>
              <a:rPr lang="en-AU" dirty="0"/>
              <a:t>  |</a:t>
            </a:r>
          </a:p>
        </p:txBody>
      </p:sp>
    </p:spTree>
    <p:extLst>
      <p:ext uri="{BB962C8B-B14F-4D97-AF65-F5344CB8AC3E}">
        <p14:creationId xmlns:p14="http://schemas.microsoft.com/office/powerpoint/2010/main" val="3208934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1" y="1626054"/>
            <a:ext cx="3867150" cy="4271941"/>
          </a:xfrm>
        </p:spPr>
        <p:txBody>
          <a:bodyPr/>
          <a:lstStyle>
            <a:lvl1pPr>
              <a:lnSpc>
                <a:spcPct val="100000"/>
              </a:lnSpc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651000"/>
            <a:ext cx="3887788" cy="4246995"/>
          </a:xfrm>
        </p:spPr>
        <p:txBody>
          <a:bodyPr/>
          <a:lstStyle>
            <a:lvl1pPr>
              <a:lnSpc>
                <a:spcPct val="100000"/>
              </a:lnSpc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7" name="Title 1"/>
          <p:cNvSpPr>
            <a:spLocks noGrp="1"/>
          </p:cNvSpPr>
          <p:nvPr>
            <p:ph type="title" hasCustomPrompt="1"/>
          </p:nvPr>
        </p:nvSpPr>
        <p:spPr>
          <a:xfrm>
            <a:off x="440871" y="793049"/>
            <a:ext cx="6734398" cy="493981"/>
          </a:xfrm>
        </p:spPr>
        <p:txBody>
          <a:bodyPr>
            <a:spAutoFit/>
          </a:bodyPr>
          <a:lstStyle>
            <a:lvl1pPr>
              <a:defRPr sz="2900" b="1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Heading</a:t>
            </a:r>
            <a:endParaRPr lang="en-AU" dirty="0"/>
          </a:p>
        </p:txBody>
      </p:sp>
      <p:sp>
        <p:nvSpPr>
          <p:cNvPr id="8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2758" y="6510471"/>
            <a:ext cx="3086100" cy="24622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defRPr lang="en-AU" sz="1000" smtClean="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Directorate | Office | Faculty | School</a:t>
            </a:r>
          </a:p>
        </p:txBody>
      </p:sp>
      <p:sp>
        <p:nvSpPr>
          <p:cNvPr id="8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8929" y="6510471"/>
            <a:ext cx="448128" cy="24622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defRPr lang="en-AU" sz="1000" smtClean="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6A89BA3-132D-40E1-AAB4-CDCD0A14C216}" type="slidenum">
              <a:rPr lang="en-AU" smtClean="0"/>
              <a:pPr/>
              <a:t>‹#›</a:t>
            </a:fld>
            <a:r>
              <a:rPr lang="en-AU" dirty="0"/>
              <a:t>  |</a:t>
            </a:r>
          </a:p>
        </p:txBody>
      </p:sp>
    </p:spTree>
    <p:extLst>
      <p:ext uri="{BB962C8B-B14F-4D97-AF65-F5344CB8AC3E}">
        <p14:creationId xmlns:p14="http://schemas.microsoft.com/office/powerpoint/2010/main" val="1289585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3888" y="1864188"/>
            <a:ext cx="7886700" cy="4070577"/>
          </a:xfrm>
        </p:spPr>
        <p:txBody>
          <a:bodyPr vert="eaVert"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98929" y="1056579"/>
            <a:ext cx="6734398" cy="493981"/>
          </a:xfrm>
        </p:spPr>
        <p:txBody>
          <a:bodyPr>
            <a:normAutofit/>
          </a:bodyPr>
          <a:lstStyle>
            <a:lvl1pPr>
              <a:defRPr sz="2900" b="1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Heading</a:t>
            </a:r>
            <a:endParaRPr lang="en-AU" dirty="0"/>
          </a:p>
        </p:txBody>
      </p:sp>
      <p:sp>
        <p:nvSpPr>
          <p:cNvPr id="4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2758" y="6510471"/>
            <a:ext cx="3086100" cy="24622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defRPr lang="en-AU" sz="1000" smtClean="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Directorate | Office | Faculty | School</a:t>
            </a:r>
          </a:p>
        </p:txBody>
      </p:sp>
      <p:sp>
        <p:nvSpPr>
          <p:cNvPr id="4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8929" y="6510471"/>
            <a:ext cx="448128" cy="24622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defRPr lang="en-AU" sz="1000" smtClean="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6A89BA3-132D-40E1-AAB4-CDCD0A14C216}" type="slidenum">
              <a:rPr lang="en-AU" smtClean="0"/>
              <a:pPr/>
              <a:t>‹#›</a:t>
            </a:fld>
            <a:r>
              <a:rPr lang="en-AU" dirty="0"/>
              <a:t>  |</a:t>
            </a:r>
          </a:p>
        </p:txBody>
      </p:sp>
    </p:spTree>
    <p:extLst>
      <p:ext uri="{BB962C8B-B14F-4D97-AF65-F5344CB8AC3E}">
        <p14:creationId xmlns:p14="http://schemas.microsoft.com/office/powerpoint/2010/main" val="3406363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in Whit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3175"/>
            <a:ext cx="914241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AutoShape 3"/>
          <p:cNvSpPr>
            <a:spLocks noChangeAspect="1" noChangeArrowheads="1" noTextEdit="1"/>
          </p:cNvSpPr>
          <p:nvPr userDrawn="1"/>
        </p:nvSpPr>
        <p:spPr bwMode="auto">
          <a:xfrm>
            <a:off x="1588" y="0"/>
            <a:ext cx="9140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reeform 6"/>
          <p:cNvSpPr>
            <a:spLocks/>
          </p:cNvSpPr>
          <p:nvPr userDrawn="1"/>
        </p:nvSpPr>
        <p:spPr bwMode="auto">
          <a:xfrm>
            <a:off x="1588" y="-3175"/>
            <a:ext cx="5030788" cy="457200"/>
          </a:xfrm>
          <a:custGeom>
            <a:avLst/>
            <a:gdLst>
              <a:gd name="T0" fmla="*/ 0 w 3169"/>
              <a:gd name="T1" fmla="*/ 0 h 288"/>
              <a:gd name="T2" fmla="*/ 3169 w 3169"/>
              <a:gd name="T3" fmla="*/ 0 h 288"/>
              <a:gd name="T4" fmla="*/ 2879 w 3169"/>
              <a:gd name="T5" fmla="*/ 288 h 288"/>
              <a:gd name="T6" fmla="*/ 0 w 3169"/>
              <a:gd name="T7" fmla="*/ 288 h 288"/>
              <a:gd name="T8" fmla="*/ 0 w 3169"/>
              <a:gd name="T9" fmla="*/ 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69" h="288">
                <a:moveTo>
                  <a:pt x="0" y="0"/>
                </a:moveTo>
                <a:lnTo>
                  <a:pt x="3169" y="0"/>
                </a:lnTo>
                <a:lnTo>
                  <a:pt x="2879" y="288"/>
                </a:lnTo>
                <a:lnTo>
                  <a:pt x="0" y="28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Freeform 8"/>
          <p:cNvSpPr>
            <a:spLocks/>
          </p:cNvSpPr>
          <p:nvPr userDrawn="1"/>
        </p:nvSpPr>
        <p:spPr bwMode="auto">
          <a:xfrm>
            <a:off x="4572001" y="6397625"/>
            <a:ext cx="4570413" cy="457200"/>
          </a:xfrm>
          <a:custGeom>
            <a:avLst/>
            <a:gdLst>
              <a:gd name="T0" fmla="*/ 2879 w 2879"/>
              <a:gd name="T1" fmla="*/ 288 h 288"/>
              <a:gd name="T2" fmla="*/ 0 w 2879"/>
              <a:gd name="T3" fmla="*/ 288 h 288"/>
              <a:gd name="T4" fmla="*/ 290 w 2879"/>
              <a:gd name="T5" fmla="*/ 0 h 288"/>
              <a:gd name="T6" fmla="*/ 2879 w 2879"/>
              <a:gd name="T7" fmla="*/ 0 h 288"/>
              <a:gd name="T8" fmla="*/ 2879 w 2879"/>
              <a:gd name="T9" fmla="*/ 288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79" h="288">
                <a:moveTo>
                  <a:pt x="2879" y="288"/>
                </a:moveTo>
                <a:lnTo>
                  <a:pt x="0" y="288"/>
                </a:lnTo>
                <a:lnTo>
                  <a:pt x="290" y="0"/>
                </a:lnTo>
                <a:lnTo>
                  <a:pt x="2879" y="0"/>
                </a:lnTo>
                <a:lnTo>
                  <a:pt x="2879" y="28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Title 1"/>
          <p:cNvSpPr>
            <a:spLocks noGrp="1"/>
          </p:cNvSpPr>
          <p:nvPr>
            <p:ph type="title" hasCustomPrompt="1"/>
          </p:nvPr>
        </p:nvSpPr>
        <p:spPr>
          <a:xfrm>
            <a:off x="440871" y="1014757"/>
            <a:ext cx="6733042" cy="538609"/>
          </a:xfrm>
        </p:spPr>
        <p:txBody>
          <a:bodyPr>
            <a:spAutoFit/>
          </a:bodyPr>
          <a:lstStyle>
            <a:lvl1pPr>
              <a:lnSpc>
                <a:spcPct val="100000"/>
              </a:lnSpc>
              <a:defRPr sz="2900" b="1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Heading</a:t>
            </a:r>
            <a:endParaRPr lang="en-AU" dirty="0"/>
          </a:p>
        </p:txBody>
      </p:sp>
      <p:sp>
        <p:nvSpPr>
          <p:cNvPr id="47" name="Text Placeholder 49"/>
          <p:cNvSpPr>
            <a:spLocks noGrp="1"/>
          </p:cNvSpPr>
          <p:nvPr>
            <p:ph type="body" sz="quarter" idx="15" hasCustomPrompt="1"/>
          </p:nvPr>
        </p:nvSpPr>
        <p:spPr>
          <a:xfrm>
            <a:off x="440871" y="1751357"/>
            <a:ext cx="8284029" cy="39544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90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AU" dirty="0"/>
              <a:t>Body</a:t>
            </a:r>
          </a:p>
        </p:txBody>
      </p:sp>
      <p:sp>
        <p:nvSpPr>
          <p:cNvPr id="4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2758" y="6510471"/>
            <a:ext cx="3086100" cy="24622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defRPr lang="en-AU" sz="1000" smtClean="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Directorate | Office | Faculty | School</a:t>
            </a:r>
          </a:p>
        </p:txBody>
      </p:sp>
      <p:sp>
        <p:nvSpPr>
          <p:cNvPr id="4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8929" y="6510471"/>
            <a:ext cx="448128" cy="24622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defRPr lang="en-AU" sz="1000" smtClean="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6A89BA3-132D-40E1-AAB4-CDCD0A14C216}" type="slidenum">
              <a:rPr lang="en-AU" smtClean="0"/>
              <a:pPr/>
              <a:t>‹#›</a:t>
            </a:fld>
            <a:r>
              <a:rPr lang="en-AU" dirty="0"/>
              <a:t>  |</a:t>
            </a:r>
          </a:p>
        </p:txBody>
      </p:sp>
      <p:pic>
        <p:nvPicPr>
          <p:cNvPr id="48" name="Picture 4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000" y="252000"/>
            <a:ext cx="1375200" cy="810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378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347569646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" imgW="347" imgH="348" progId="TCLayout.ActiveDocument.1">
                  <p:embed/>
                </p:oleObj>
              </mc:Choice>
              <mc:Fallback>
                <p:oleObj name="think-cell Slide" r:id="rId15" imgW="347" imgH="348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7" name="Group 4"/>
          <p:cNvGrpSpPr>
            <a:grpSpLocks noChangeAspect="1"/>
          </p:cNvGrpSpPr>
          <p:nvPr userDrawn="1"/>
        </p:nvGrpSpPr>
        <p:grpSpPr bwMode="auto">
          <a:xfrm>
            <a:off x="1588" y="-3175"/>
            <a:ext cx="9140825" cy="6861175"/>
            <a:chOff x="1" y="-2"/>
            <a:chExt cx="5758" cy="4322"/>
          </a:xfrm>
        </p:grpSpPr>
        <p:sp>
          <p:nvSpPr>
            <p:cNvPr id="8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" y="0"/>
              <a:ext cx="5758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9" name="Freeform 5"/>
            <p:cNvSpPr>
              <a:spLocks/>
            </p:cNvSpPr>
            <p:nvPr userDrawn="1"/>
          </p:nvSpPr>
          <p:spPr bwMode="auto">
            <a:xfrm>
              <a:off x="1" y="-2"/>
              <a:ext cx="3169" cy="288"/>
            </a:xfrm>
            <a:custGeom>
              <a:avLst/>
              <a:gdLst>
                <a:gd name="T0" fmla="*/ 0 w 3169"/>
                <a:gd name="T1" fmla="*/ 0 h 288"/>
                <a:gd name="T2" fmla="*/ 3169 w 3169"/>
                <a:gd name="T3" fmla="*/ 0 h 288"/>
                <a:gd name="T4" fmla="*/ 2879 w 3169"/>
                <a:gd name="T5" fmla="*/ 288 h 288"/>
                <a:gd name="T6" fmla="*/ 0 w 3169"/>
                <a:gd name="T7" fmla="*/ 288 h 288"/>
                <a:gd name="T8" fmla="*/ 0 w 3169"/>
                <a:gd name="T9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69" h="288">
                  <a:moveTo>
                    <a:pt x="0" y="0"/>
                  </a:moveTo>
                  <a:lnTo>
                    <a:pt x="3169" y="0"/>
                  </a:lnTo>
                  <a:lnTo>
                    <a:pt x="2879" y="288"/>
                  </a:lnTo>
                  <a:lnTo>
                    <a:pt x="0" y="2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3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0" name="Freeform 6"/>
            <p:cNvSpPr>
              <a:spLocks/>
            </p:cNvSpPr>
            <p:nvPr userDrawn="1"/>
          </p:nvSpPr>
          <p:spPr bwMode="auto">
            <a:xfrm>
              <a:off x="1" y="-2"/>
              <a:ext cx="3169" cy="288"/>
            </a:xfrm>
            <a:custGeom>
              <a:avLst/>
              <a:gdLst>
                <a:gd name="T0" fmla="*/ 0 w 3169"/>
                <a:gd name="T1" fmla="*/ 0 h 288"/>
                <a:gd name="T2" fmla="*/ 3169 w 3169"/>
                <a:gd name="T3" fmla="*/ 0 h 288"/>
                <a:gd name="T4" fmla="*/ 2879 w 3169"/>
                <a:gd name="T5" fmla="*/ 288 h 288"/>
                <a:gd name="T6" fmla="*/ 0 w 3169"/>
                <a:gd name="T7" fmla="*/ 288 h 288"/>
                <a:gd name="T8" fmla="*/ 0 w 3169"/>
                <a:gd name="T9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69" h="288">
                  <a:moveTo>
                    <a:pt x="0" y="0"/>
                  </a:moveTo>
                  <a:lnTo>
                    <a:pt x="3169" y="0"/>
                  </a:lnTo>
                  <a:lnTo>
                    <a:pt x="2879" y="288"/>
                  </a:lnTo>
                  <a:lnTo>
                    <a:pt x="0" y="288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1" name="Freeform 7"/>
            <p:cNvSpPr>
              <a:spLocks/>
            </p:cNvSpPr>
            <p:nvPr userDrawn="1"/>
          </p:nvSpPr>
          <p:spPr bwMode="auto">
            <a:xfrm>
              <a:off x="2880" y="4030"/>
              <a:ext cx="2879" cy="288"/>
            </a:xfrm>
            <a:custGeom>
              <a:avLst/>
              <a:gdLst>
                <a:gd name="T0" fmla="*/ 2879 w 2879"/>
                <a:gd name="T1" fmla="*/ 288 h 288"/>
                <a:gd name="T2" fmla="*/ 0 w 2879"/>
                <a:gd name="T3" fmla="*/ 288 h 288"/>
                <a:gd name="T4" fmla="*/ 290 w 2879"/>
                <a:gd name="T5" fmla="*/ 0 h 288"/>
                <a:gd name="T6" fmla="*/ 2879 w 2879"/>
                <a:gd name="T7" fmla="*/ 0 h 288"/>
                <a:gd name="T8" fmla="*/ 2879 w 2879"/>
                <a:gd name="T9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79" h="288">
                  <a:moveTo>
                    <a:pt x="2879" y="288"/>
                  </a:moveTo>
                  <a:lnTo>
                    <a:pt x="0" y="288"/>
                  </a:lnTo>
                  <a:lnTo>
                    <a:pt x="290" y="0"/>
                  </a:lnTo>
                  <a:lnTo>
                    <a:pt x="2879" y="0"/>
                  </a:lnTo>
                  <a:lnTo>
                    <a:pt x="2879" y="288"/>
                  </a:lnTo>
                  <a:close/>
                </a:path>
              </a:pathLst>
            </a:custGeom>
            <a:solidFill>
              <a:srgbClr val="E8E3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2" name="Freeform 8"/>
            <p:cNvSpPr>
              <a:spLocks/>
            </p:cNvSpPr>
            <p:nvPr userDrawn="1"/>
          </p:nvSpPr>
          <p:spPr bwMode="auto">
            <a:xfrm>
              <a:off x="2880" y="4030"/>
              <a:ext cx="2879" cy="288"/>
            </a:xfrm>
            <a:custGeom>
              <a:avLst/>
              <a:gdLst>
                <a:gd name="T0" fmla="*/ 2879 w 2879"/>
                <a:gd name="T1" fmla="*/ 288 h 288"/>
                <a:gd name="T2" fmla="*/ 0 w 2879"/>
                <a:gd name="T3" fmla="*/ 288 h 288"/>
                <a:gd name="T4" fmla="*/ 290 w 2879"/>
                <a:gd name="T5" fmla="*/ 0 h 288"/>
                <a:gd name="T6" fmla="*/ 2879 w 2879"/>
                <a:gd name="T7" fmla="*/ 0 h 288"/>
                <a:gd name="T8" fmla="*/ 2879 w 2879"/>
                <a:gd name="T9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79" h="288">
                  <a:moveTo>
                    <a:pt x="2879" y="288"/>
                  </a:moveTo>
                  <a:lnTo>
                    <a:pt x="0" y="288"/>
                  </a:lnTo>
                  <a:lnTo>
                    <a:pt x="290" y="0"/>
                  </a:lnTo>
                  <a:lnTo>
                    <a:pt x="2879" y="0"/>
                  </a:lnTo>
                  <a:lnTo>
                    <a:pt x="2879" y="28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2758" y="6510471"/>
            <a:ext cx="3086100" cy="24622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defRPr lang="en-AU" sz="1000" smtClean="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Directorate | Office | Faculty | School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8929" y="6510471"/>
            <a:ext cx="448128" cy="24622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defRPr lang="en-AU" sz="1000" smtClean="0">
                <a:solidFill>
                  <a:srgbClr val="3D39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6A89BA3-132D-40E1-AAB4-CDCD0A14C216}" type="slidenum">
              <a:rPr lang="en-AU" smtClean="0"/>
              <a:pPr/>
              <a:t>‹#›</a:t>
            </a:fld>
            <a:r>
              <a:rPr lang="en-AU" dirty="0"/>
              <a:t>  |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000" y="252000"/>
            <a:ext cx="1375200" cy="810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067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91" r:id="rId2"/>
    <p:sldLayoutId id="2147483663" r:id="rId3"/>
    <p:sldLayoutId id="2147483664" r:id="rId4"/>
    <p:sldLayoutId id="2147483665" r:id="rId5"/>
    <p:sldLayoutId id="2147483682" r:id="rId6"/>
    <p:sldLayoutId id="2147483679" r:id="rId7"/>
    <p:sldLayoutId id="2147483686" r:id="rId8"/>
    <p:sldLayoutId id="2147483689" r:id="rId9"/>
    <p:sldLayoutId id="2147483692" r:id="rId10"/>
    <p:sldLayoutId id="2147483693" r:id="rId11"/>
    <p:sldLayoutId id="2147483694" r:id="rId12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866" b="1" kern="1200">
          <a:solidFill>
            <a:srgbClr val="3D3935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rgbClr val="F2120C"/>
        </a:buClr>
        <a:buFont typeface="Arial" panose="020B0604020202020204" pitchFamily="34" charset="0"/>
        <a:buChar char="•"/>
        <a:defRPr sz="2533" kern="1200">
          <a:solidFill>
            <a:srgbClr val="3D3935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F2120C"/>
        </a:buClr>
        <a:buFont typeface="Arial" panose="020B0604020202020204" pitchFamily="34" charset="0"/>
        <a:buChar char="•"/>
        <a:defRPr sz="2400" kern="1200">
          <a:solidFill>
            <a:srgbClr val="3D3935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F2120C"/>
        </a:buClr>
        <a:buFont typeface="Arial" panose="020B0604020202020204" pitchFamily="34" charset="0"/>
        <a:buChar char="•"/>
        <a:defRPr sz="2000" kern="1200">
          <a:solidFill>
            <a:srgbClr val="3D3935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F2120C"/>
        </a:buClr>
        <a:buFont typeface="Arial" panose="020B0604020202020204" pitchFamily="34" charset="0"/>
        <a:buChar char="•"/>
        <a:defRPr sz="1800" kern="1200">
          <a:solidFill>
            <a:srgbClr val="3D3935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F2120C"/>
        </a:buClr>
        <a:buFont typeface="Arial" panose="020B0604020202020204" pitchFamily="34" charset="0"/>
        <a:buChar char="•"/>
        <a:defRPr sz="1800" kern="1200">
          <a:solidFill>
            <a:srgbClr val="3D3935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lipse.org/downloads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lipse.org/downloads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lipse.org/downloads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lipse.org/downloads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ww.eclipse.org/downloads/" TargetMode="Externa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lipse.org/downloads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lipse.org/downloads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oracle.com/java/technologies/javase-jdk11-downloads.html" TargetMode="External"/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racle.com/au/java/technologies/downloads/#jdk22-windows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racle.com/au/java/technologies/downloads/#jdk22-windows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racle.com/au/java/technologies/downloads/#jdk22-windows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eclipse.org/downloads/" TargetMode="Externa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C9E112-027E-354F-8307-282CA3EFD6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66163" y="2566181"/>
            <a:ext cx="3092450" cy="661477"/>
          </a:xfrm>
        </p:spPr>
        <p:txBody>
          <a:bodyPr>
            <a:noAutofit/>
          </a:bodyPr>
          <a:lstStyle/>
          <a:p>
            <a:r>
              <a:rPr lang="en-AU" sz="3200" dirty="0"/>
              <a:t>ITEC618 Labs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8F9F85D-2615-AA43-9E5D-5A644907F030}"/>
              </a:ext>
            </a:extLst>
          </p:cNvPr>
          <p:cNvSpPr txBox="1">
            <a:spLocks/>
          </p:cNvSpPr>
          <p:nvPr/>
        </p:nvSpPr>
        <p:spPr>
          <a:xfrm>
            <a:off x="5066162" y="3276928"/>
            <a:ext cx="4004265" cy="21884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2120C"/>
              </a:buClr>
              <a:buFont typeface="Arial" panose="020B0604020202020204" pitchFamily="34" charset="0"/>
              <a:buNone/>
              <a:defRPr sz="1997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F2120C"/>
              </a:buClr>
              <a:buFont typeface="Arial" panose="020B0604020202020204" pitchFamily="34" charset="0"/>
              <a:buChar char="•"/>
              <a:defRPr sz="2400" kern="1200">
                <a:solidFill>
                  <a:srgbClr val="3D3935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F2120C"/>
              </a:buClr>
              <a:buFont typeface="Arial" panose="020B0604020202020204" pitchFamily="34" charset="0"/>
              <a:buChar char="•"/>
              <a:defRPr sz="2000" kern="1200">
                <a:solidFill>
                  <a:srgbClr val="3D3935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F2120C"/>
              </a:buClr>
              <a:buFont typeface="Arial" panose="020B0604020202020204" pitchFamily="34" charset="0"/>
              <a:buChar char="•"/>
              <a:defRPr sz="1800" kern="1200">
                <a:solidFill>
                  <a:srgbClr val="3D3935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F2120C"/>
              </a:buClr>
              <a:buFont typeface="Arial" panose="020B0604020202020204" pitchFamily="34" charset="0"/>
              <a:buChar char="•"/>
              <a:defRPr sz="1800" kern="1200">
                <a:solidFill>
                  <a:srgbClr val="3D3935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2800" dirty="0"/>
              <a:t>Programming Concepts</a:t>
            </a:r>
          </a:p>
          <a:p>
            <a:r>
              <a:rPr lang="en-AU" sz="2800" dirty="0"/>
              <a:t>Dr. Farshid Keivanian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5430B55-DB2B-9345-99E3-2F615CE33423}"/>
              </a:ext>
            </a:extLst>
          </p:cNvPr>
          <p:cNvSpPr txBox="1">
            <a:spLocks/>
          </p:cNvSpPr>
          <p:nvPr/>
        </p:nvSpPr>
        <p:spPr>
          <a:xfrm>
            <a:off x="498764" y="2060702"/>
            <a:ext cx="3092450" cy="6614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2120C"/>
              </a:buClr>
              <a:buFont typeface="Arial" panose="020B0604020202020204" pitchFamily="34" charset="0"/>
              <a:buNone/>
              <a:defRPr sz="1997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F2120C"/>
              </a:buClr>
              <a:buFont typeface="Arial" panose="020B0604020202020204" pitchFamily="34" charset="0"/>
              <a:buChar char="•"/>
              <a:defRPr sz="2400" kern="1200">
                <a:solidFill>
                  <a:srgbClr val="3D3935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F2120C"/>
              </a:buClr>
              <a:buFont typeface="Arial" panose="020B0604020202020204" pitchFamily="34" charset="0"/>
              <a:buChar char="•"/>
              <a:defRPr sz="2000" kern="1200">
                <a:solidFill>
                  <a:srgbClr val="3D3935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F2120C"/>
              </a:buClr>
              <a:buFont typeface="Arial" panose="020B0604020202020204" pitchFamily="34" charset="0"/>
              <a:buChar char="•"/>
              <a:defRPr sz="1800" kern="1200">
                <a:solidFill>
                  <a:srgbClr val="3D3935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F2120C"/>
              </a:buClr>
              <a:buFont typeface="Arial" panose="020B0604020202020204" pitchFamily="34" charset="0"/>
              <a:buChar char="•"/>
              <a:defRPr sz="1800" kern="1200">
                <a:solidFill>
                  <a:srgbClr val="3D3935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3200" dirty="0"/>
              <a:t>Lab 1</a:t>
            </a:r>
          </a:p>
        </p:txBody>
      </p:sp>
    </p:spTree>
    <p:extLst>
      <p:ext uri="{BB962C8B-B14F-4D97-AF65-F5344CB8AC3E}">
        <p14:creationId xmlns:p14="http://schemas.microsoft.com/office/powerpoint/2010/main" val="6078645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DDBDD9-E519-B2C4-BD88-F61C84A78A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758" b="16475"/>
          <a:stretch/>
        </p:blipFill>
        <p:spPr>
          <a:xfrm>
            <a:off x="547852" y="2058179"/>
            <a:ext cx="8048297" cy="38885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EE9C0D-9C26-22EB-F709-12FD97F8D778}"/>
              </a:ext>
            </a:extLst>
          </p:cNvPr>
          <p:cNvSpPr txBox="1"/>
          <p:nvPr/>
        </p:nvSpPr>
        <p:spPr>
          <a:xfrm>
            <a:off x="0" y="857250"/>
            <a:ext cx="9144000" cy="10810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Java Installation: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Download Eclipse Software </a:t>
            </a: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/>
              </a:rPr>
              <a:t>https://www.eclipse.org/downloads/</a:t>
            </a: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endParaRPr lang="en-AU" sz="2100" dirty="0">
              <a:highlight>
                <a:srgbClr val="00FF00"/>
              </a:highlight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FB0BE66-030C-C7F4-65FA-E8A72CF3A7E4}"/>
              </a:ext>
            </a:extLst>
          </p:cNvPr>
          <p:cNvSpPr/>
          <p:nvPr/>
        </p:nvSpPr>
        <p:spPr>
          <a:xfrm>
            <a:off x="3886203" y="4270483"/>
            <a:ext cx="1434662" cy="46508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/>
          </a:p>
        </p:txBody>
      </p:sp>
    </p:spTree>
    <p:extLst>
      <p:ext uri="{BB962C8B-B14F-4D97-AF65-F5344CB8AC3E}">
        <p14:creationId xmlns:p14="http://schemas.microsoft.com/office/powerpoint/2010/main" val="3202796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0714C02-F325-A25A-22C6-6608DE9140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724" t="17165" r="29914" b="66360"/>
          <a:stretch/>
        </p:blipFill>
        <p:spPr>
          <a:xfrm>
            <a:off x="257443" y="2674226"/>
            <a:ext cx="8692181" cy="15095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EE9C0D-9C26-22EB-F709-12FD97F8D778}"/>
              </a:ext>
            </a:extLst>
          </p:cNvPr>
          <p:cNvSpPr txBox="1"/>
          <p:nvPr/>
        </p:nvSpPr>
        <p:spPr>
          <a:xfrm>
            <a:off x="0" y="857250"/>
            <a:ext cx="9144000" cy="10810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Java Installation: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Install Eclipse Software </a:t>
            </a: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/>
              </a:rPr>
              <a:t>https://www.eclipse.org/downloads/</a:t>
            </a: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endParaRPr lang="en-AU" sz="2100" dirty="0">
              <a:highlight>
                <a:srgbClr val="00FF00"/>
              </a:highlight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FB0BE66-030C-C7F4-65FA-E8A72CF3A7E4}"/>
              </a:ext>
            </a:extLst>
          </p:cNvPr>
          <p:cNvSpPr/>
          <p:nvPr/>
        </p:nvSpPr>
        <p:spPr>
          <a:xfrm>
            <a:off x="257446" y="3505857"/>
            <a:ext cx="2556699" cy="46508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/>
          </a:p>
        </p:txBody>
      </p:sp>
    </p:spTree>
    <p:extLst>
      <p:ext uri="{BB962C8B-B14F-4D97-AF65-F5344CB8AC3E}">
        <p14:creationId xmlns:p14="http://schemas.microsoft.com/office/powerpoint/2010/main" val="1799155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0AD33D-AB9B-D7A5-8E41-9B32D71A7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028" y="1983360"/>
            <a:ext cx="5793944" cy="37583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EE9C0D-9C26-22EB-F709-12FD97F8D778}"/>
              </a:ext>
            </a:extLst>
          </p:cNvPr>
          <p:cNvSpPr txBox="1"/>
          <p:nvPr/>
        </p:nvSpPr>
        <p:spPr>
          <a:xfrm>
            <a:off x="0" y="857250"/>
            <a:ext cx="9144000" cy="10810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Java Installation: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Install Eclipse Software </a:t>
            </a: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/>
              </a:rPr>
              <a:t>https://www.eclipse.org/downloads/</a:t>
            </a: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endParaRPr lang="en-AU" sz="2100" dirty="0">
              <a:highlight>
                <a:srgbClr val="00FF00"/>
              </a:highlight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FB0BE66-030C-C7F4-65FA-E8A72CF3A7E4}"/>
              </a:ext>
            </a:extLst>
          </p:cNvPr>
          <p:cNvSpPr/>
          <p:nvPr/>
        </p:nvSpPr>
        <p:spPr>
          <a:xfrm>
            <a:off x="1675027" y="2575690"/>
            <a:ext cx="5793944" cy="66215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/>
          </a:p>
        </p:txBody>
      </p:sp>
    </p:spTree>
    <p:extLst>
      <p:ext uri="{BB962C8B-B14F-4D97-AF65-F5344CB8AC3E}">
        <p14:creationId xmlns:p14="http://schemas.microsoft.com/office/powerpoint/2010/main" val="2530055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1EA7D-22B9-BAAB-9EBD-AED3425CE4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620" t="20568" r="10604" b="19234"/>
          <a:stretch/>
        </p:blipFill>
        <p:spPr>
          <a:xfrm>
            <a:off x="1268845" y="1990021"/>
            <a:ext cx="6606308" cy="40107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EE9C0D-9C26-22EB-F709-12FD97F8D778}"/>
              </a:ext>
            </a:extLst>
          </p:cNvPr>
          <p:cNvSpPr txBox="1"/>
          <p:nvPr/>
        </p:nvSpPr>
        <p:spPr>
          <a:xfrm>
            <a:off x="0" y="857250"/>
            <a:ext cx="9144000" cy="10810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Java Installation: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Install Eclipse Software </a:t>
            </a: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/>
              </a:rPr>
              <a:t>https://www.eclipse.org/downloads/</a:t>
            </a: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endParaRPr lang="en-AU" sz="2100" dirty="0">
              <a:highlight>
                <a:srgbClr val="00FF00"/>
              </a:highlight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3107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6EE9C0D-9C26-22EB-F709-12FD97F8D778}"/>
              </a:ext>
            </a:extLst>
          </p:cNvPr>
          <p:cNvSpPr txBox="1"/>
          <p:nvPr/>
        </p:nvSpPr>
        <p:spPr>
          <a:xfrm>
            <a:off x="0" y="857250"/>
            <a:ext cx="9144000" cy="10810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Java Installation: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Install Eclipse Software </a:t>
            </a: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2"/>
              </a:rPr>
              <a:t>https://www.eclipse.org/downloads/</a:t>
            </a: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endParaRPr lang="en-AU" sz="2100" dirty="0">
              <a:highlight>
                <a:srgbClr val="00FF00"/>
              </a:highlight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32F907-4C70-B590-097C-4BFE82D8C2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811" t="20568" r="12931" b="23525"/>
          <a:stretch/>
        </p:blipFill>
        <p:spPr>
          <a:xfrm>
            <a:off x="1436127" y="2138995"/>
            <a:ext cx="6271746" cy="3569294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3DAEEDB-9883-C600-795C-F47FC7EE9C09}"/>
              </a:ext>
            </a:extLst>
          </p:cNvPr>
          <p:cNvSpPr/>
          <p:nvPr/>
        </p:nvSpPr>
        <p:spPr>
          <a:xfrm>
            <a:off x="2490952" y="4633092"/>
            <a:ext cx="4847897" cy="25224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/>
          </a:p>
        </p:txBody>
      </p:sp>
    </p:spTree>
    <p:extLst>
      <p:ext uri="{BB962C8B-B14F-4D97-AF65-F5344CB8AC3E}">
        <p14:creationId xmlns:p14="http://schemas.microsoft.com/office/powerpoint/2010/main" val="1858262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906620-3880-BB2C-66FF-CC11EAAAC9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742" t="23295" r="29742" b="42530"/>
          <a:stretch/>
        </p:blipFill>
        <p:spPr>
          <a:xfrm>
            <a:off x="991709" y="2197319"/>
            <a:ext cx="7160583" cy="33974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EE9C0D-9C26-22EB-F709-12FD97F8D778}"/>
              </a:ext>
            </a:extLst>
          </p:cNvPr>
          <p:cNvSpPr txBox="1"/>
          <p:nvPr/>
        </p:nvSpPr>
        <p:spPr>
          <a:xfrm>
            <a:off x="0" y="857250"/>
            <a:ext cx="9144000" cy="10810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Java Installation: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Install Eclipse Software </a:t>
            </a: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/>
              </a:rPr>
              <a:t>https://www.eclipse.org/downloads/</a:t>
            </a: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endParaRPr lang="en-AU" sz="2100" dirty="0">
              <a:highlight>
                <a:srgbClr val="00FF00"/>
              </a:highlight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3DAEEDB-9883-C600-795C-F47FC7EE9C09}"/>
              </a:ext>
            </a:extLst>
          </p:cNvPr>
          <p:cNvSpPr/>
          <p:nvPr/>
        </p:nvSpPr>
        <p:spPr>
          <a:xfrm>
            <a:off x="1127235" y="3497974"/>
            <a:ext cx="4847897" cy="25224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/>
          </a:p>
        </p:txBody>
      </p:sp>
    </p:spTree>
    <p:extLst>
      <p:ext uri="{BB962C8B-B14F-4D97-AF65-F5344CB8AC3E}">
        <p14:creationId xmlns:p14="http://schemas.microsoft.com/office/powerpoint/2010/main" val="23273503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C0C209-4130-88F6-3CA7-F339D4FAEC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82" b="10498"/>
          <a:stretch/>
        </p:blipFill>
        <p:spPr>
          <a:xfrm>
            <a:off x="776452" y="1885575"/>
            <a:ext cx="7937938" cy="40771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EE9C0D-9C26-22EB-F709-12FD97F8D778}"/>
              </a:ext>
            </a:extLst>
          </p:cNvPr>
          <p:cNvSpPr txBox="1"/>
          <p:nvPr/>
        </p:nvSpPr>
        <p:spPr>
          <a:xfrm>
            <a:off x="0" y="857250"/>
            <a:ext cx="9144000" cy="10810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Java Installation: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Install Eclipse Software </a:t>
            </a: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/>
              </a:rPr>
              <a:t>https://www.eclipse.org/downloads/</a:t>
            </a: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endParaRPr lang="en-AU" sz="2100" dirty="0">
              <a:highlight>
                <a:srgbClr val="00FF00"/>
              </a:highlight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3DAEEDB-9883-C600-795C-F47FC7EE9C09}"/>
              </a:ext>
            </a:extLst>
          </p:cNvPr>
          <p:cNvSpPr/>
          <p:nvPr/>
        </p:nvSpPr>
        <p:spPr>
          <a:xfrm>
            <a:off x="776452" y="1885575"/>
            <a:ext cx="2873266" cy="35904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/>
          </a:p>
        </p:txBody>
      </p:sp>
    </p:spTree>
    <p:extLst>
      <p:ext uri="{BB962C8B-B14F-4D97-AF65-F5344CB8AC3E}">
        <p14:creationId xmlns:p14="http://schemas.microsoft.com/office/powerpoint/2010/main" val="6014840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17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7772400" cy="819150"/>
          </a:xfrm>
        </p:spPr>
        <p:txBody>
          <a:bodyPr>
            <a:normAutofit/>
          </a:bodyPr>
          <a:lstStyle/>
          <a:p>
            <a:r>
              <a:rPr lang="en-US" altLang="en-US" dirty="0"/>
              <a:t>Task Completion</a:t>
            </a:r>
            <a:endParaRPr lang="en-US" altLang="en-US" b="1" dirty="0"/>
          </a:p>
        </p:txBody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E579DB5F-F394-214E-942E-3B5A8ED227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6786" y="867970"/>
            <a:ext cx="9070428" cy="5833241"/>
          </a:xfrm>
        </p:spPr>
        <p:txBody>
          <a:bodyPr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3. Verify JDK Installation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Open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Command Prompt (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cmd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on Windows or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Terminal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on Mac.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Type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javac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-version and java -version and press Enter.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Ensure the correct version information is displayed, indicating that JDK is installed correctly.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4. Show Your Tutor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During the lab, show your tutor the successful execution of the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javac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and java commands.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66892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18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7772400" cy="819150"/>
          </a:xfrm>
        </p:spPr>
        <p:txBody>
          <a:bodyPr>
            <a:normAutofit/>
          </a:bodyPr>
          <a:lstStyle/>
          <a:p>
            <a:r>
              <a:rPr lang="en-US" altLang="en-US" dirty="0"/>
              <a:t>Task Completion</a:t>
            </a:r>
            <a:endParaRPr lang="en-US" altLang="en-US" b="1" dirty="0"/>
          </a:p>
        </p:txBody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E579DB5F-F394-214E-942E-3B5A8ED227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6786" y="867970"/>
            <a:ext cx="9070428" cy="583324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Task 2.2: Installing Eclipse IDE and Writing Your First Java Program</a:t>
            </a:r>
          </a:p>
          <a:p>
            <a:pPr>
              <a:buFont typeface="+mj-lt"/>
              <a:buAutoNum type="arabicPeriod"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Watch the Third Week 1 Video and Read the Document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Watch the third video from Week 1 and read the third document under the ‘Class information and resources’ section on CANVAS.</a:t>
            </a:r>
          </a:p>
          <a:p>
            <a:pPr>
              <a:buFont typeface="+mj-lt"/>
              <a:buAutoNum type="arabicPeriod"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Download and Install Eclipse IDE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Go to the Eclipse website.</a:t>
            </a:r>
          </a:p>
          <a:p>
            <a:pPr lvl="1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Download the latest version of Eclipse IDE for Java Developers.</a:t>
            </a:r>
          </a:p>
          <a:p>
            <a:pPr lvl="1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Install Eclipse IDE on your laptop by following the installation instructions.</a:t>
            </a:r>
          </a:p>
        </p:txBody>
      </p:sp>
    </p:spTree>
    <p:extLst>
      <p:ext uri="{BB962C8B-B14F-4D97-AF65-F5344CB8AC3E}">
        <p14:creationId xmlns:p14="http://schemas.microsoft.com/office/powerpoint/2010/main" val="30809385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19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7772400" cy="819150"/>
          </a:xfrm>
        </p:spPr>
        <p:txBody>
          <a:bodyPr>
            <a:normAutofit/>
          </a:bodyPr>
          <a:lstStyle/>
          <a:p>
            <a:r>
              <a:rPr lang="en-US" altLang="en-US" dirty="0"/>
              <a:t>Task Completion</a:t>
            </a:r>
            <a:endParaRPr lang="en-US" altLang="en-US" b="1" dirty="0"/>
          </a:p>
        </p:txBody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E579DB5F-F394-214E-942E-3B5A8ED227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6786" y="867970"/>
            <a:ext cx="9070428" cy="5833241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3. Create a New Java Project in Eclipse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Open Eclipse and create a new Java project.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Name the project as you wish.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4. Write the Java Program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Inside the new project, create a Java class named WelcomeToACU.java.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Write the following code in your WelcomeToACU.java file</a:t>
            </a:r>
          </a:p>
        </p:txBody>
      </p:sp>
    </p:spTree>
    <p:extLst>
      <p:ext uri="{BB962C8B-B14F-4D97-AF65-F5344CB8AC3E}">
        <p14:creationId xmlns:p14="http://schemas.microsoft.com/office/powerpoint/2010/main" val="279208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</a:t>
            </a:fld>
            <a:endParaRPr lang="en-US" altLang="en-US" sz="14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86602E0-F455-616F-BC98-B90E1C9F29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80" r="4368" b="9387"/>
          <a:stretch/>
        </p:blipFill>
        <p:spPr>
          <a:xfrm>
            <a:off x="0" y="1324303"/>
            <a:ext cx="9144000" cy="4385164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7E23975-9CDD-67F6-810B-692019816E3D}"/>
              </a:ext>
            </a:extLst>
          </p:cNvPr>
          <p:cNvSpPr/>
          <p:nvPr/>
        </p:nvSpPr>
        <p:spPr>
          <a:xfrm>
            <a:off x="1849821" y="3289738"/>
            <a:ext cx="4214648" cy="357352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1892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20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7772400" cy="819150"/>
          </a:xfrm>
        </p:spPr>
        <p:txBody>
          <a:bodyPr>
            <a:normAutofit/>
          </a:bodyPr>
          <a:lstStyle/>
          <a:p>
            <a:r>
              <a:rPr lang="en-US" altLang="en-US" dirty="0"/>
              <a:t>Task Completion</a:t>
            </a:r>
            <a:endParaRPr lang="en-US" altLang="en-US" b="1" dirty="0"/>
          </a:p>
        </p:txBody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E579DB5F-F394-214E-942E-3B5A8ED227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6786" y="867970"/>
            <a:ext cx="9070428" cy="5833241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/>
              <a:t>Simple Java Program: Repeated Welcome Message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5C296D-E653-3144-65C4-B0E83C1853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85" t="22772" r="29770" b="41673"/>
          <a:stretch/>
        </p:blipFill>
        <p:spPr>
          <a:xfrm>
            <a:off x="373117" y="1607724"/>
            <a:ext cx="8397766" cy="416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2725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21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7772400" cy="819150"/>
          </a:xfrm>
        </p:spPr>
        <p:txBody>
          <a:bodyPr>
            <a:normAutofit/>
          </a:bodyPr>
          <a:lstStyle/>
          <a:p>
            <a:r>
              <a:rPr lang="en-US" altLang="en-US" dirty="0"/>
              <a:t>Task Completion</a:t>
            </a:r>
            <a:endParaRPr lang="en-US" altLang="en-US" b="1" dirty="0"/>
          </a:p>
        </p:txBody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E579DB5F-F394-214E-942E-3B5A8ED227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6786" y="867970"/>
            <a:ext cx="9070428" cy="5833241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/>
              <a:t>Create a New Java Project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62DC1D-8551-0625-34C3-E6DEFBFD6E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356" b="30026"/>
          <a:stretch/>
        </p:blipFill>
        <p:spPr>
          <a:xfrm>
            <a:off x="935420" y="1318696"/>
            <a:ext cx="7273159" cy="5437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7843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22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7772400" cy="819150"/>
          </a:xfrm>
        </p:spPr>
        <p:txBody>
          <a:bodyPr>
            <a:normAutofit/>
          </a:bodyPr>
          <a:lstStyle/>
          <a:p>
            <a:r>
              <a:rPr lang="en-US" altLang="en-US" dirty="0"/>
              <a:t>Task Completion</a:t>
            </a:r>
            <a:endParaRPr lang="en-US" altLang="en-US" b="1" dirty="0"/>
          </a:p>
        </p:txBody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E579DB5F-F394-214E-942E-3B5A8ED227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6786" y="819150"/>
            <a:ext cx="9070428" cy="5833241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/>
              <a:t>Project Name: </a:t>
            </a:r>
            <a:r>
              <a:rPr lang="en-US" sz="2000" dirty="0" err="1"/>
              <a:t>SimpleJavaProgram_RepeatedWelcomeMessage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DF1355-F049-7A04-BEAB-E7337AC08C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04" t="208" r="22069" b="6730"/>
          <a:stretch/>
        </p:blipFill>
        <p:spPr>
          <a:xfrm>
            <a:off x="1702675" y="1250730"/>
            <a:ext cx="5873002" cy="5607269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4205E8F-DB52-EE90-12BC-61F6328B57CA}"/>
              </a:ext>
            </a:extLst>
          </p:cNvPr>
          <p:cNvSpPr/>
          <p:nvPr/>
        </p:nvSpPr>
        <p:spPr>
          <a:xfrm>
            <a:off x="1797269" y="2070538"/>
            <a:ext cx="5644056" cy="241738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E65F498-689A-33E9-777B-39C336C80AD9}"/>
              </a:ext>
            </a:extLst>
          </p:cNvPr>
          <p:cNvSpPr/>
          <p:nvPr/>
        </p:nvSpPr>
        <p:spPr>
          <a:xfrm>
            <a:off x="1797269" y="5360277"/>
            <a:ext cx="5644056" cy="241738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054461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23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7772400" cy="819150"/>
          </a:xfrm>
        </p:spPr>
        <p:txBody>
          <a:bodyPr>
            <a:normAutofit/>
          </a:bodyPr>
          <a:lstStyle/>
          <a:p>
            <a:r>
              <a:rPr lang="en-US" altLang="en-US" dirty="0"/>
              <a:t>Task Completion</a:t>
            </a:r>
            <a:endParaRPr lang="en-US" altLang="en-US" b="1" dirty="0"/>
          </a:p>
        </p:txBody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E579DB5F-F394-214E-942E-3B5A8ED227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6786" y="819150"/>
            <a:ext cx="9070428" cy="5833241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/>
              <a:t>New Java Class (Right Click on the Project &gt;&gt; New &gt;&gt; Class)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9B2D4F-D523-C4A6-E627-B0EF52AD89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913"/>
          <a:stretch/>
        </p:blipFill>
        <p:spPr>
          <a:xfrm>
            <a:off x="0" y="1316092"/>
            <a:ext cx="9144000" cy="4839357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EBD40A7-C275-D15C-714A-D151F12EC506}"/>
              </a:ext>
            </a:extLst>
          </p:cNvPr>
          <p:cNvSpPr/>
          <p:nvPr/>
        </p:nvSpPr>
        <p:spPr>
          <a:xfrm>
            <a:off x="3867806" y="2554014"/>
            <a:ext cx="1229711" cy="115614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8B45205-6E23-2190-2BB4-B7C2797F4F07}"/>
              </a:ext>
            </a:extLst>
          </p:cNvPr>
          <p:cNvSpPr/>
          <p:nvPr/>
        </p:nvSpPr>
        <p:spPr>
          <a:xfrm>
            <a:off x="1760481" y="2012731"/>
            <a:ext cx="2107325" cy="115614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C07BD54-A3EF-2448-9DD6-2324621E62C8}"/>
              </a:ext>
            </a:extLst>
          </p:cNvPr>
          <p:cNvSpPr/>
          <p:nvPr/>
        </p:nvSpPr>
        <p:spPr>
          <a:xfrm>
            <a:off x="0" y="2774895"/>
            <a:ext cx="1760481" cy="115614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36075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2AF98D-0CA9-2BC5-A2F8-235CF4D365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935"/>
          <a:stretch/>
        </p:blipFill>
        <p:spPr>
          <a:xfrm>
            <a:off x="36786" y="2078420"/>
            <a:ext cx="9144000" cy="4786805"/>
          </a:xfrm>
          <a:prstGeom prst="rect">
            <a:avLst/>
          </a:prstGeom>
        </p:spPr>
      </p:pic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24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7772400" cy="819150"/>
          </a:xfrm>
        </p:spPr>
        <p:txBody>
          <a:bodyPr>
            <a:normAutofit/>
          </a:bodyPr>
          <a:lstStyle/>
          <a:p>
            <a:r>
              <a:rPr lang="en-US" altLang="en-US" dirty="0"/>
              <a:t>Task Completion</a:t>
            </a:r>
            <a:endParaRPr lang="en-US" altLang="en-US" b="1" dirty="0"/>
          </a:p>
        </p:txBody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E579DB5F-F394-214E-942E-3B5A8ED227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6786" y="819150"/>
            <a:ext cx="9070428" cy="5833241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Package Name (starting with a lower-case letter)</a:t>
            </a:r>
          </a:p>
          <a:p>
            <a:pPr>
              <a:lnSpc>
                <a:spcPct val="150000"/>
              </a:lnSpc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Type Name (starting with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altLang="en-US" sz="20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upper-case letter)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EBD40A7-C275-D15C-714A-D151F12EC506}"/>
              </a:ext>
            </a:extLst>
          </p:cNvPr>
          <p:cNvSpPr/>
          <p:nvPr/>
        </p:nvSpPr>
        <p:spPr>
          <a:xfrm>
            <a:off x="5034455" y="5528441"/>
            <a:ext cx="641131" cy="157656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8B45205-6E23-2190-2BB4-B7C2797F4F07}"/>
              </a:ext>
            </a:extLst>
          </p:cNvPr>
          <p:cNvSpPr/>
          <p:nvPr/>
        </p:nvSpPr>
        <p:spPr>
          <a:xfrm>
            <a:off x="3400095" y="2922039"/>
            <a:ext cx="2107325" cy="115614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A9715C1-5CB0-DEDC-C368-FB691C818232}"/>
              </a:ext>
            </a:extLst>
          </p:cNvPr>
          <p:cNvSpPr/>
          <p:nvPr/>
        </p:nvSpPr>
        <p:spPr>
          <a:xfrm>
            <a:off x="3400094" y="3371193"/>
            <a:ext cx="2107325" cy="115614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116935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2AF98D-0CA9-2BC5-A2F8-235CF4D365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935"/>
          <a:stretch/>
        </p:blipFill>
        <p:spPr>
          <a:xfrm>
            <a:off x="36786" y="2078420"/>
            <a:ext cx="9144000" cy="4786805"/>
          </a:xfrm>
          <a:prstGeom prst="rect">
            <a:avLst/>
          </a:prstGeom>
        </p:spPr>
      </p:pic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25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7772400" cy="819150"/>
          </a:xfrm>
        </p:spPr>
        <p:txBody>
          <a:bodyPr>
            <a:normAutofit/>
          </a:bodyPr>
          <a:lstStyle/>
          <a:p>
            <a:r>
              <a:rPr lang="en-US" altLang="en-US" dirty="0"/>
              <a:t>Task Completion</a:t>
            </a:r>
            <a:endParaRPr lang="en-US" altLang="en-US" b="1" dirty="0"/>
          </a:p>
        </p:txBody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E579DB5F-F394-214E-942E-3B5A8ED227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6786" y="819150"/>
            <a:ext cx="9070428" cy="5833241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Package Name (starting with a lower-case letter)</a:t>
            </a:r>
          </a:p>
          <a:p>
            <a:pPr>
              <a:lnSpc>
                <a:spcPct val="150000"/>
              </a:lnSpc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Type Name (starting with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altLang="en-US" sz="20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upper-case letter)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EBD40A7-C275-D15C-714A-D151F12EC506}"/>
              </a:ext>
            </a:extLst>
          </p:cNvPr>
          <p:cNvSpPr/>
          <p:nvPr/>
        </p:nvSpPr>
        <p:spPr>
          <a:xfrm>
            <a:off x="5034455" y="5528441"/>
            <a:ext cx="641131" cy="157656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8B45205-6E23-2190-2BB4-B7C2797F4F07}"/>
              </a:ext>
            </a:extLst>
          </p:cNvPr>
          <p:cNvSpPr/>
          <p:nvPr/>
        </p:nvSpPr>
        <p:spPr>
          <a:xfrm>
            <a:off x="3400095" y="2922039"/>
            <a:ext cx="2107325" cy="115614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A9715C1-5CB0-DEDC-C368-FB691C818232}"/>
              </a:ext>
            </a:extLst>
          </p:cNvPr>
          <p:cNvSpPr/>
          <p:nvPr/>
        </p:nvSpPr>
        <p:spPr>
          <a:xfrm>
            <a:off x="3400094" y="3371193"/>
            <a:ext cx="2107325" cy="115614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78730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26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7772400" cy="1513490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Task Completion</a:t>
            </a:r>
            <a:br>
              <a:rPr lang="en-US" altLang="en-US" dirty="0"/>
            </a:br>
            <a:r>
              <a:rPr lang="en-US" altLang="en-US" dirty="0"/>
              <a:t>(Please Modify and Explain The Code)</a:t>
            </a:r>
            <a:endParaRPr lang="en-US" alt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920021-8CB6-4632-153A-19F901B5C9CA}"/>
              </a:ext>
            </a:extLst>
          </p:cNvPr>
          <p:cNvSpPr txBox="1"/>
          <p:nvPr/>
        </p:nvSpPr>
        <p:spPr>
          <a:xfrm>
            <a:off x="0" y="1587318"/>
            <a:ext cx="91440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2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package</a:t>
            </a:r>
            <a:r>
              <a:rPr lang="en-US" sz="2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simpleJavaProgram_RepeatedWelcomeMessage</a:t>
            </a:r>
            <a:r>
              <a:rPr lang="en-US" sz="2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br>
              <a:rPr lang="en-US" sz="2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endParaRPr lang="en-US" sz="22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2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2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SimpleJavaProgram_RepeatedWelcomeMessage</a:t>
            </a:r>
            <a:r>
              <a:rPr lang="en-US" sz="2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br>
              <a:rPr lang="en-US" sz="2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endParaRPr lang="en-US" sz="22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2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static</a:t>
            </a:r>
            <a:r>
              <a:rPr lang="en-US" sz="2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main(String[] </a:t>
            </a:r>
            <a:r>
              <a:rPr lang="en-US" sz="2200" dirty="0" err="1">
                <a:solidFill>
                  <a:srgbClr val="6A3E3E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sz="2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2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en-US" sz="2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sz="22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6A3E3E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sz="2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0; </a:t>
            </a:r>
            <a:r>
              <a:rPr lang="en-US" sz="2200" dirty="0" err="1">
                <a:solidFill>
                  <a:srgbClr val="6A3E3E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sz="2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&lt; 5; </a:t>
            </a:r>
            <a:r>
              <a:rPr lang="en-US" sz="2200" dirty="0" err="1">
                <a:solidFill>
                  <a:srgbClr val="6A3E3E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sz="2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++) 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System.</a:t>
            </a:r>
            <a:r>
              <a:rPr lang="en-US" sz="2200" b="1" i="1" dirty="0" err="1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out</a:t>
            </a:r>
            <a:r>
              <a:rPr lang="en-US" sz="2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200" u="sng" dirty="0" err="1">
                <a:solidFill>
                  <a:srgbClr val="0066CC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println</a:t>
            </a:r>
            <a:r>
              <a:rPr lang="en-US" sz="2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2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"Welcome to ACU!"</a:t>
            </a:r>
            <a:r>
              <a:rPr lang="en-US" sz="2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496704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27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7772400" cy="1513490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Task Completion</a:t>
            </a:r>
            <a:br>
              <a:rPr lang="en-US" altLang="en-US" dirty="0"/>
            </a:br>
            <a:r>
              <a:rPr lang="en-US" altLang="en-US" dirty="0"/>
              <a:t>(Please Modify and Explain The Code)</a:t>
            </a:r>
            <a:endParaRPr lang="en-US" alt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CAA200-74AE-9AB4-6C7D-B4857C56E5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845"/>
          <a:stretch/>
        </p:blipFill>
        <p:spPr>
          <a:xfrm>
            <a:off x="0" y="1513490"/>
            <a:ext cx="9144000" cy="479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8067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28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7772400" cy="1513490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Task Completion</a:t>
            </a:r>
            <a:br>
              <a:rPr lang="en-US" altLang="en-US" dirty="0"/>
            </a:br>
            <a:r>
              <a:rPr lang="en-US" altLang="en-US" dirty="0"/>
              <a:t>(Please Modify and Explain The Code)</a:t>
            </a:r>
            <a:endParaRPr lang="en-US" alt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2778BD-BB7D-237D-9A88-7F520A0C99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46"/>
          <a:stretch/>
        </p:blipFill>
        <p:spPr>
          <a:xfrm>
            <a:off x="0" y="1734327"/>
            <a:ext cx="9144000" cy="478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488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29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"/>
            <a:ext cx="7772400" cy="1659285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Task Completion</a:t>
            </a:r>
            <a:br>
              <a:rPr lang="en-US" altLang="en-US" dirty="0"/>
            </a:br>
            <a:r>
              <a:rPr lang="en-US" altLang="en-US" dirty="0"/>
              <a:t>(Please Modify and Explain The Code)</a:t>
            </a:r>
            <a:endParaRPr lang="en-US" alt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E37891-0719-0B42-DFC7-F0A817C49A2A}"/>
              </a:ext>
            </a:extLst>
          </p:cNvPr>
          <p:cNvSpPr txBox="1"/>
          <p:nvPr/>
        </p:nvSpPr>
        <p:spPr>
          <a:xfrm>
            <a:off x="0" y="1659285"/>
            <a:ext cx="91440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5. Run the Program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Compile and run the program in Eclipse.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Ensure that "Welcome to ACU!" is displayed five times in the console.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6. Show Your Tutor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During the lab, demonstrate the running program to your tutor.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B74810-F878-9B7F-0C01-55C43E1D2141}"/>
              </a:ext>
            </a:extLst>
          </p:cNvPr>
          <p:cNvSpPr txBox="1"/>
          <p:nvPr/>
        </p:nvSpPr>
        <p:spPr>
          <a:xfrm>
            <a:off x="0" y="4891870"/>
            <a:ext cx="91440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800" dirty="0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C:\Users\...\eclipse-workspace\SimpleJavaProgram_RepeatedWelcomeMessage\src\simpleJavaProgram_RepeatedWelcomeMessage</a:t>
            </a:r>
          </a:p>
        </p:txBody>
      </p:sp>
    </p:spTree>
    <p:extLst>
      <p:ext uri="{BB962C8B-B14F-4D97-AF65-F5344CB8AC3E}">
        <p14:creationId xmlns:p14="http://schemas.microsoft.com/office/powerpoint/2010/main" val="690895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7772400" cy="819150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Preparation and Environment Setup</a:t>
            </a:r>
            <a:endParaRPr lang="en-US" altLang="en-US" b="1" dirty="0"/>
          </a:p>
        </p:txBody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E579DB5F-F394-214E-942E-3B5A8ED227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1143000"/>
            <a:ext cx="9070428" cy="47217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1: Bring Your Laptop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Ensure you bring your laptop, charger, and any other necessary equipment to the lab session.</a:t>
            </a:r>
          </a:p>
          <a:p>
            <a:pPr marL="0" indent="0">
              <a:buNone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2: Attend the Lab Session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Attend your allocated lab session on Friday from 11 AM to 1 PM. Attendance is mandatory to receive engagement marks.</a:t>
            </a:r>
          </a:p>
        </p:txBody>
      </p:sp>
    </p:spTree>
    <p:extLst>
      <p:ext uri="{BB962C8B-B14F-4D97-AF65-F5344CB8AC3E}">
        <p14:creationId xmlns:p14="http://schemas.microsoft.com/office/powerpoint/2010/main" val="3347410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30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"/>
            <a:ext cx="7772400" cy="1659285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Task Completion</a:t>
            </a:r>
            <a:br>
              <a:rPr lang="en-US" altLang="en-US" dirty="0"/>
            </a:br>
            <a:r>
              <a:rPr lang="en-US" altLang="en-US" dirty="0"/>
              <a:t>(Please Modify and Explain The Code)</a:t>
            </a:r>
            <a:endParaRPr lang="en-US" altLang="en-US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6B510A-21D7-0DE7-FE2B-0609F7D75B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593" r="38506" b="55160"/>
          <a:stretch/>
        </p:blipFill>
        <p:spPr>
          <a:xfrm>
            <a:off x="0" y="2205853"/>
            <a:ext cx="9144000" cy="2446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0188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31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"/>
            <a:ext cx="7772400" cy="1723697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Task Completion</a:t>
            </a:r>
            <a:br>
              <a:rPr lang="en-US" altLang="en-US" dirty="0"/>
            </a:br>
            <a:r>
              <a:rPr lang="en-US" altLang="en-US" dirty="0"/>
              <a:t>(Please Modify and Explain The Code)</a:t>
            </a:r>
            <a:endParaRPr lang="en-US" alt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E37891-0719-0B42-DFC7-F0A817C49A2A}"/>
              </a:ext>
            </a:extLst>
          </p:cNvPr>
          <p:cNvSpPr txBox="1"/>
          <p:nvPr/>
        </p:nvSpPr>
        <p:spPr>
          <a:xfrm>
            <a:off x="0" y="1723697"/>
            <a:ext cx="914400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Task 2.3: Analyzing Marathon Runners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Write a Java Program to Calculate Average Speed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Create a new Java class in Eclipse, for example, MarathonRunner.java.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Write the code to calculate the runner’s average speed:</a:t>
            </a:r>
          </a:p>
        </p:txBody>
      </p:sp>
    </p:spTree>
    <p:extLst>
      <p:ext uri="{BB962C8B-B14F-4D97-AF65-F5344CB8AC3E}">
        <p14:creationId xmlns:p14="http://schemas.microsoft.com/office/powerpoint/2010/main" val="40721874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32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"/>
            <a:ext cx="7772400" cy="1723697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Task Completion</a:t>
            </a:r>
            <a:br>
              <a:rPr lang="en-US" altLang="en-US" dirty="0"/>
            </a:br>
            <a:r>
              <a:rPr lang="en-US" altLang="en-US" dirty="0"/>
              <a:t>(Please Modify and Explain The Code)</a:t>
            </a:r>
            <a:endParaRPr lang="en-US" alt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E37891-0719-0B42-DFC7-F0A817C49A2A}"/>
              </a:ext>
            </a:extLst>
          </p:cNvPr>
          <p:cNvSpPr txBox="1"/>
          <p:nvPr/>
        </p:nvSpPr>
        <p:spPr>
          <a:xfrm>
            <a:off x="0" y="1723697"/>
            <a:ext cx="9144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New Java Project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148971-8FE4-CC8B-1EAD-39D79AE359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526"/>
          <a:stretch/>
        </p:blipFill>
        <p:spPr>
          <a:xfrm>
            <a:off x="352096" y="2395548"/>
            <a:ext cx="8439807" cy="44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8347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33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"/>
            <a:ext cx="7772400" cy="1723697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Task Completion</a:t>
            </a:r>
            <a:br>
              <a:rPr lang="en-US" altLang="en-US" dirty="0"/>
            </a:br>
            <a:r>
              <a:rPr lang="en-US" altLang="en-US" dirty="0"/>
              <a:t>(Please Modify and Explain The Code)</a:t>
            </a:r>
            <a:endParaRPr lang="en-US" alt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E37891-0719-0B42-DFC7-F0A817C49A2A}"/>
              </a:ext>
            </a:extLst>
          </p:cNvPr>
          <p:cNvSpPr txBox="1"/>
          <p:nvPr/>
        </p:nvSpPr>
        <p:spPr>
          <a:xfrm>
            <a:off x="0" y="1723697"/>
            <a:ext cx="9144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New Java Class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EA98CC-C82B-8AA7-4951-1D798F9D11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913"/>
          <a:stretch/>
        </p:blipFill>
        <p:spPr>
          <a:xfrm>
            <a:off x="352096" y="2395548"/>
            <a:ext cx="8439807" cy="4466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3942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34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"/>
            <a:ext cx="7772400" cy="1723697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Task Completion</a:t>
            </a:r>
            <a:br>
              <a:rPr lang="en-US" altLang="en-US" dirty="0"/>
            </a:br>
            <a:r>
              <a:rPr lang="en-US" altLang="en-US" dirty="0"/>
              <a:t>(Please Modify and Explain The Code)</a:t>
            </a:r>
            <a:endParaRPr lang="en-US" alt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E37891-0719-0B42-DFC7-F0A817C49A2A}"/>
              </a:ext>
            </a:extLst>
          </p:cNvPr>
          <p:cNvSpPr txBox="1"/>
          <p:nvPr/>
        </p:nvSpPr>
        <p:spPr>
          <a:xfrm>
            <a:off x="0" y="1723697"/>
            <a:ext cx="9144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New Package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2BE2E0-342B-1206-B3DC-8BE175A379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96"/>
          <a:stretch/>
        </p:blipFill>
        <p:spPr>
          <a:xfrm>
            <a:off x="383627" y="2469210"/>
            <a:ext cx="8376745" cy="4471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1287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35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"/>
            <a:ext cx="7772400" cy="1723697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Task Completion</a:t>
            </a:r>
            <a:br>
              <a:rPr lang="en-US" altLang="en-US" dirty="0"/>
            </a:br>
            <a:r>
              <a:rPr lang="en-US" altLang="en-US" dirty="0"/>
              <a:t>(Please Modify and Explain The Code)</a:t>
            </a:r>
            <a:endParaRPr lang="en-US" alt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7F0386-0469-429D-1AC4-D2503CA5DB22}"/>
              </a:ext>
            </a:extLst>
          </p:cNvPr>
          <p:cNvSpPr txBox="1"/>
          <p:nvPr/>
        </p:nvSpPr>
        <p:spPr>
          <a:xfrm>
            <a:off x="0" y="1605712"/>
            <a:ext cx="9143999" cy="535531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package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calculatingAverageSpeedofaMarathonRunner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CalculatingAverageSpeedofaMarathonRunner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static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main(String[] </a:t>
            </a:r>
            <a:r>
              <a:rPr lang="en-US" sz="1800" dirty="0" err="1">
                <a:solidFill>
                  <a:srgbClr val="6A3E3E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6A3E3E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distance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42.195; </a:t>
            </a:r>
            <a:r>
              <a:rPr lang="en-US" sz="18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// in kilometers</a:t>
            </a:r>
            <a:endParaRPr lang="en-US" sz="18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6A3E3E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hours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2;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6A3E3E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minutes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40;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6A3E3E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seconds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35;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// Convert time to hours</a:t>
            </a:r>
            <a:endParaRPr lang="en-US" sz="18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6A3E3E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timeInHours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6A3E3E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hours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+ (</a:t>
            </a:r>
            <a:r>
              <a:rPr lang="en-US" sz="1800" dirty="0">
                <a:solidFill>
                  <a:srgbClr val="6A3E3E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minutes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/ 60.0) + (</a:t>
            </a:r>
            <a:r>
              <a:rPr lang="en-US" sz="1800" dirty="0">
                <a:solidFill>
                  <a:srgbClr val="6A3E3E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seconds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/ 3600.0);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b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// Calculate average speed</a:t>
            </a:r>
            <a:endParaRPr lang="en-US" sz="18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6A3E3E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averageSpeed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6A3E3E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distance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/ </a:t>
            </a:r>
            <a:r>
              <a:rPr lang="en-US" sz="1800" dirty="0" err="1">
                <a:solidFill>
                  <a:srgbClr val="6A3E3E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timeInHours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// Display the result</a:t>
            </a:r>
            <a:endParaRPr lang="en-US" sz="18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System.</a:t>
            </a:r>
            <a:r>
              <a:rPr lang="en-US" sz="1800" b="1" i="1" dirty="0" err="1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out</a:t>
            </a:r>
            <a:r>
              <a:rPr lang="en-US" sz="1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.printf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"The runner’s average speed is %.2f km/</a:t>
            </a:r>
            <a:r>
              <a:rPr lang="en-US" sz="1800" dirty="0" err="1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h.%n</a:t>
            </a:r>
            <a:r>
              <a:rPr lang="en-US" sz="18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6A3E3E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averageSpeed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29646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36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"/>
            <a:ext cx="7772400" cy="1723697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Task Completion</a:t>
            </a:r>
            <a:br>
              <a:rPr lang="en-US" altLang="en-US" dirty="0"/>
            </a:br>
            <a:r>
              <a:rPr lang="en-US" altLang="en-US" dirty="0"/>
              <a:t>(Please Modify and Explain The Code)</a:t>
            </a:r>
            <a:endParaRPr lang="en-US" alt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10B6B3-8217-43CA-2975-D7E08E5565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985"/>
          <a:stretch/>
        </p:blipFill>
        <p:spPr>
          <a:xfrm>
            <a:off x="0" y="1723696"/>
            <a:ext cx="9144000" cy="4835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3395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37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"/>
            <a:ext cx="7772400" cy="1723697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Task Completion</a:t>
            </a:r>
            <a:br>
              <a:rPr lang="en-US" altLang="en-US" dirty="0"/>
            </a:br>
            <a:r>
              <a:rPr lang="en-US" altLang="en-US" dirty="0"/>
              <a:t>(Please Modify and Explain The Code)</a:t>
            </a:r>
            <a:endParaRPr lang="en-US" alt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9E9777-7576-7506-8019-4EEFE6D3D0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624"/>
          <a:stretch/>
        </p:blipFill>
        <p:spPr>
          <a:xfrm>
            <a:off x="0" y="1874889"/>
            <a:ext cx="9144000" cy="38769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3FEF12-7FB2-5994-298D-C6DF1415105E}"/>
              </a:ext>
            </a:extLst>
          </p:cNvPr>
          <p:cNvSpPr txBox="1"/>
          <p:nvPr/>
        </p:nvSpPr>
        <p:spPr>
          <a:xfrm>
            <a:off x="-1" y="5556363"/>
            <a:ext cx="902601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800" dirty="0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C:\Users\...\eclipse-workspace\CalculatingAverageSpeedofaMarathonRunner\</a:t>
            </a:r>
          </a:p>
        </p:txBody>
      </p:sp>
    </p:spTree>
    <p:extLst>
      <p:ext uri="{BB962C8B-B14F-4D97-AF65-F5344CB8AC3E}">
        <p14:creationId xmlns:p14="http://schemas.microsoft.com/office/powerpoint/2010/main" val="10539926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38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"/>
            <a:ext cx="7772400" cy="1723697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Task Completion</a:t>
            </a:r>
            <a:br>
              <a:rPr lang="en-US" altLang="en-US" dirty="0"/>
            </a:br>
            <a:r>
              <a:rPr lang="en-US" altLang="en-US" dirty="0"/>
              <a:t>(Please Modify and Explain The Code)</a:t>
            </a:r>
            <a:endParaRPr lang="en-US" alt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C24647-55D3-E9EF-E0F7-71C7E68F31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66" r="45161" b="55018"/>
          <a:stretch/>
        </p:blipFill>
        <p:spPr>
          <a:xfrm>
            <a:off x="0" y="2374490"/>
            <a:ext cx="9144000" cy="3415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74347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39</a:t>
            </a:fld>
            <a:endParaRPr lang="en-US" altLang="en-US" sz="1400"/>
          </a:p>
        </p:txBody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E579DB5F-F394-214E-942E-3B5A8ED227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1723696"/>
            <a:ext cx="9144000" cy="4550980"/>
          </a:xfrm>
        </p:spPr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2. Run the Program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Compile and run the program in Eclipse.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Ensure the program correctly calculates and displays the runner’s average speed.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3. Show Your Tutor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Demonstrate the program’s output to your tutor during the lab.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5D2F70B-DE64-1D50-C0FB-0F7EBC3096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"/>
            <a:ext cx="7772400" cy="1723697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Task Completion</a:t>
            </a:r>
            <a:br>
              <a:rPr lang="en-US" altLang="en-US" dirty="0"/>
            </a:br>
            <a:r>
              <a:rPr lang="en-US" altLang="en-US" dirty="0"/>
              <a:t>(Please Modify and Explain The Code)</a:t>
            </a: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417123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4</a:t>
            </a:fld>
            <a:endParaRPr lang="en-US" altLang="en-US" sz="140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2A85EDB3-4489-E245-A44E-6FE24D5EDD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7772400" cy="819150"/>
          </a:xfrm>
        </p:spPr>
        <p:txBody>
          <a:bodyPr>
            <a:normAutofit/>
          </a:bodyPr>
          <a:lstStyle/>
          <a:p>
            <a:r>
              <a:rPr lang="en-US" altLang="en-US" dirty="0"/>
              <a:t>Task Completion</a:t>
            </a:r>
            <a:endParaRPr lang="en-US" altLang="en-US" b="1" dirty="0"/>
          </a:p>
        </p:txBody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E579DB5F-F394-214E-942E-3B5A8ED227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1142999"/>
            <a:ext cx="9070428" cy="527882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Task 2.1: Installing the Java Development Kit (JDK)</a:t>
            </a:r>
          </a:p>
          <a:p>
            <a:pPr>
              <a:buFont typeface="+mj-lt"/>
              <a:buAutoNum type="arabicPeriod"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Watch Week 1 Videos and Read the Documents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Watch the first and second videos from Week 1 and read the accompanying documents provided under the ‘Class information and resources’ section on CANVAS.</a:t>
            </a:r>
          </a:p>
          <a:p>
            <a:pPr>
              <a:buFont typeface="+mj-lt"/>
              <a:buAutoNum type="arabicPeriod"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Download and Install JDK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Go to the 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Oracle JDK website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lvl="1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Download the latest version of the JDK compatible with your operating system.</a:t>
            </a:r>
          </a:p>
          <a:p>
            <a:pPr lvl="1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Install the JDK on your laptop by following the installation instructions provided.</a:t>
            </a:r>
          </a:p>
        </p:txBody>
      </p:sp>
    </p:spTree>
    <p:extLst>
      <p:ext uri="{BB962C8B-B14F-4D97-AF65-F5344CB8AC3E}">
        <p14:creationId xmlns:p14="http://schemas.microsoft.com/office/powerpoint/2010/main" val="37144467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40</a:t>
            </a:fld>
            <a:endParaRPr lang="en-US" altLang="en-US" sz="1400"/>
          </a:p>
        </p:txBody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E579DB5F-F394-214E-942E-3B5A8ED227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1723696"/>
            <a:ext cx="9144000" cy="4550980"/>
          </a:xfrm>
        </p:spPr>
        <p:txBody>
          <a:bodyPr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3. After-Lab Submission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Prepare Your Submission Document</a:t>
            </a:r>
            <a:endParaRPr kumimoji="0" lang="en-US" altLang="en-US" sz="1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Copy the source code for each task from Eclipse and paste it into a Word or PDF document.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Include screenshots of the program outputs: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 Task 2.1: Screenshot of the successful execution of </a:t>
            </a:r>
            <a:r>
              <a:rPr kumimoji="0" lang="en-US" altLang="en-US" sz="19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javac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and java commands.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 Task 2.2: Screenshot of the "Welcome to ACU!" program output in Eclipse.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 Task 2.3: Screenshot of the marathon runner’s average speed program output.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Ensure Proper Code Formatting</a:t>
            </a:r>
            <a:endParaRPr kumimoji="0" lang="en-US" altLang="en-US" sz="1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Ensure your code is well-formatted with appropriate indentation, naming conventions, and comments.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Submit Your Document</a:t>
            </a:r>
            <a:endParaRPr kumimoji="0" lang="en-US" altLang="en-US" sz="1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Upload your document through the ‘Assessment 1 - Lab 1 Submission’ Turnitin link on CANVAS by due date (check the Canvas)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5D2F70B-DE64-1D50-C0FB-0F7EBC3096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"/>
            <a:ext cx="7772400" cy="1723697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Task Completion</a:t>
            </a:r>
            <a:br>
              <a:rPr lang="en-US" altLang="en-US" dirty="0"/>
            </a:br>
            <a:r>
              <a:rPr lang="en-US" altLang="en-US" dirty="0"/>
              <a:t>(Please Modify and Explain The Code)</a:t>
            </a: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225977217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4">
            <a:extLst>
              <a:ext uri="{FF2B5EF4-FFF2-40B4-BE49-F238E27FC236}">
                <a16:creationId xmlns:a16="http://schemas.microsoft.com/office/drawing/2014/main" id="{19D909EA-EC89-0D42-93AF-651DF2642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F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65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A172C5-5FB2-7E47-9E77-C5AA1E315BE6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41</a:t>
            </a:fld>
            <a:endParaRPr lang="en-US" altLang="en-US" sz="1400"/>
          </a:p>
        </p:txBody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E579DB5F-F394-214E-942E-3B5A8ED227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1723696"/>
            <a:ext cx="9144000" cy="45509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4. Academic Integrity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Ensure that your work is original and follows ACU’s academic integrity guidelines. Do not share your code with other students, and avoid copying solutions from the internet.</a:t>
            </a:r>
          </a:p>
          <a:p>
            <a:pPr marL="0" indent="0">
              <a:buNone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By following these steps, you will successfully complete the lab and fulfill the requirements for both engagement and task completion marks.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5D2F70B-DE64-1D50-C0FB-0F7EBC3096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"/>
            <a:ext cx="7772400" cy="1723697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Task Completion</a:t>
            </a:r>
            <a:br>
              <a:rPr lang="en-US" altLang="en-US" dirty="0"/>
            </a:br>
            <a:r>
              <a:rPr lang="en-US" altLang="en-US" dirty="0"/>
              <a:t>(Please Modify and Explain The Code)</a:t>
            </a: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3660144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91D499-C426-06C1-ABFB-3F916A7E15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666"/>
          <a:stretch/>
        </p:blipFill>
        <p:spPr>
          <a:xfrm>
            <a:off x="1124278" y="2380642"/>
            <a:ext cx="6895444" cy="36201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EE9C0D-9C26-22EB-F709-12FD97F8D778}"/>
              </a:ext>
            </a:extLst>
          </p:cNvPr>
          <p:cNvSpPr txBox="1"/>
          <p:nvPr/>
        </p:nvSpPr>
        <p:spPr>
          <a:xfrm>
            <a:off x="0" y="857250"/>
            <a:ext cx="9144000" cy="1565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Java Installation: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Download and install the idk package </a:t>
            </a:r>
            <a:r>
              <a:rPr lang="en-AU" sz="2100" u="sng" dirty="0">
                <a:solidFill>
                  <a:srgbClr val="0000FF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/>
              </a:rPr>
              <a:t>https://www.oracle.com/au/java/technologies/downloads/#jdk22-windows</a:t>
            </a: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endParaRPr lang="en-AU" sz="21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0551CAF-716B-D31F-BC05-C120083FB8BC}"/>
              </a:ext>
            </a:extLst>
          </p:cNvPr>
          <p:cNvSpPr/>
          <p:nvPr/>
        </p:nvSpPr>
        <p:spPr>
          <a:xfrm>
            <a:off x="3925614" y="5216416"/>
            <a:ext cx="3570890" cy="28377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0DAFA3C-B73E-1B29-A3B8-21B1B0E3DB30}"/>
              </a:ext>
            </a:extLst>
          </p:cNvPr>
          <p:cNvSpPr/>
          <p:nvPr/>
        </p:nvSpPr>
        <p:spPr>
          <a:xfrm>
            <a:off x="3925614" y="5500195"/>
            <a:ext cx="3570890" cy="28377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/>
          </a:p>
        </p:txBody>
      </p:sp>
    </p:spTree>
    <p:extLst>
      <p:ext uri="{BB962C8B-B14F-4D97-AF65-F5344CB8AC3E}">
        <p14:creationId xmlns:p14="http://schemas.microsoft.com/office/powerpoint/2010/main" val="1302290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892184-5FE3-20A6-5C19-A07F3585CD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51" t="22223" r="33707" b="29992"/>
          <a:stretch/>
        </p:blipFill>
        <p:spPr>
          <a:xfrm>
            <a:off x="1123139" y="2273316"/>
            <a:ext cx="6897722" cy="37274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EE9C0D-9C26-22EB-F709-12FD97F8D778}"/>
              </a:ext>
            </a:extLst>
          </p:cNvPr>
          <p:cNvSpPr txBox="1"/>
          <p:nvPr/>
        </p:nvSpPr>
        <p:spPr>
          <a:xfrm>
            <a:off x="0" y="857250"/>
            <a:ext cx="9144000" cy="1565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Java Installation: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Download and install the idk package </a:t>
            </a:r>
            <a:r>
              <a:rPr lang="en-AU" sz="2100" u="sng" dirty="0">
                <a:solidFill>
                  <a:srgbClr val="0000FF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/>
              </a:rPr>
              <a:t>https://www.oracle.com/au/java/technologies/downloads/#jdk22-windows</a:t>
            </a: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endParaRPr lang="en-AU" sz="21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0551CAF-716B-D31F-BC05-C120083FB8BC}"/>
              </a:ext>
            </a:extLst>
          </p:cNvPr>
          <p:cNvSpPr/>
          <p:nvPr/>
        </p:nvSpPr>
        <p:spPr>
          <a:xfrm>
            <a:off x="6211614" y="5602671"/>
            <a:ext cx="914400" cy="28377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/>
          </a:p>
        </p:txBody>
      </p:sp>
    </p:spTree>
    <p:extLst>
      <p:ext uri="{BB962C8B-B14F-4D97-AF65-F5344CB8AC3E}">
        <p14:creationId xmlns:p14="http://schemas.microsoft.com/office/powerpoint/2010/main" val="15161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6E58EC1-067D-6041-1F1D-7FE8B9C415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07" t="31494" r="33707" b="31494"/>
          <a:stretch/>
        </p:blipFill>
        <p:spPr>
          <a:xfrm>
            <a:off x="2144453" y="2784585"/>
            <a:ext cx="4855094" cy="31018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EE9C0D-9C26-22EB-F709-12FD97F8D778}"/>
              </a:ext>
            </a:extLst>
          </p:cNvPr>
          <p:cNvSpPr txBox="1"/>
          <p:nvPr/>
        </p:nvSpPr>
        <p:spPr>
          <a:xfrm>
            <a:off x="0" y="857250"/>
            <a:ext cx="9144000" cy="1565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Java Installation: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Download and install the idk package </a:t>
            </a:r>
            <a:r>
              <a:rPr lang="en-AU" sz="2100" u="sng" dirty="0">
                <a:solidFill>
                  <a:srgbClr val="0000FF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/>
              </a:rPr>
              <a:t>https://www.oracle.com/au/java/technologies/downloads/#jdk22-windows</a:t>
            </a: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endParaRPr lang="en-AU" sz="21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0551CAF-716B-D31F-BC05-C120083FB8BC}"/>
              </a:ext>
            </a:extLst>
          </p:cNvPr>
          <p:cNvSpPr/>
          <p:nvPr/>
        </p:nvSpPr>
        <p:spPr>
          <a:xfrm>
            <a:off x="5076497" y="5602671"/>
            <a:ext cx="914400" cy="28377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/>
          </a:p>
        </p:txBody>
      </p:sp>
    </p:spTree>
    <p:extLst>
      <p:ext uri="{BB962C8B-B14F-4D97-AF65-F5344CB8AC3E}">
        <p14:creationId xmlns:p14="http://schemas.microsoft.com/office/powerpoint/2010/main" val="4015653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420394-D342-F3CB-58B1-3033643A5B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418" r="21293" b="17701"/>
          <a:stretch/>
        </p:blipFill>
        <p:spPr>
          <a:xfrm>
            <a:off x="84739" y="2496864"/>
            <a:ext cx="8974523" cy="32634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EE9C0D-9C26-22EB-F709-12FD97F8D778}"/>
              </a:ext>
            </a:extLst>
          </p:cNvPr>
          <p:cNvSpPr txBox="1"/>
          <p:nvPr/>
        </p:nvSpPr>
        <p:spPr>
          <a:xfrm>
            <a:off x="0" y="857250"/>
            <a:ext cx="9144000" cy="10810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Java Installation: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Command Prompt Windows / Terminal in MAC: </a:t>
            </a:r>
            <a:r>
              <a:rPr lang="en-AU" sz="2100" dirty="0">
                <a:highlight>
                  <a:srgbClr val="00FF00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java –show-version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0551CAF-716B-D31F-BC05-C120083FB8BC}"/>
              </a:ext>
            </a:extLst>
          </p:cNvPr>
          <p:cNvSpPr/>
          <p:nvPr/>
        </p:nvSpPr>
        <p:spPr>
          <a:xfrm>
            <a:off x="84739" y="2559925"/>
            <a:ext cx="2808234" cy="22071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/>
          </a:p>
        </p:txBody>
      </p:sp>
    </p:spTree>
    <p:extLst>
      <p:ext uri="{BB962C8B-B14F-4D97-AF65-F5344CB8AC3E}">
        <p14:creationId xmlns:p14="http://schemas.microsoft.com/office/powerpoint/2010/main" val="2848976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6EE9C0D-9C26-22EB-F709-12FD97F8D778}"/>
              </a:ext>
            </a:extLst>
          </p:cNvPr>
          <p:cNvSpPr txBox="1"/>
          <p:nvPr/>
        </p:nvSpPr>
        <p:spPr>
          <a:xfrm>
            <a:off x="0" y="857250"/>
            <a:ext cx="9144000" cy="10810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Java Installation: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Download Eclipse Software </a:t>
            </a: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2"/>
              </a:rPr>
              <a:t>https://www.eclipse.org/downloads/</a:t>
            </a:r>
            <a:r>
              <a:rPr lang="en-AU" sz="21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endParaRPr lang="en-AU" sz="2100" dirty="0">
              <a:highlight>
                <a:srgbClr val="00FF00"/>
              </a:highlight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00FD27-2FFB-D9E2-E3AD-E0135E0C66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41" b="7280"/>
          <a:stretch/>
        </p:blipFill>
        <p:spPr>
          <a:xfrm>
            <a:off x="1093916" y="2017611"/>
            <a:ext cx="6956169" cy="3711184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FB0BE66-030C-C7F4-65FA-E8A72CF3A7E4}"/>
              </a:ext>
            </a:extLst>
          </p:cNvPr>
          <p:cNvSpPr/>
          <p:nvPr/>
        </p:nvSpPr>
        <p:spPr>
          <a:xfrm>
            <a:off x="4398579" y="3608332"/>
            <a:ext cx="1213946" cy="39413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/>
          </a:p>
        </p:txBody>
      </p:sp>
    </p:spTree>
    <p:extLst>
      <p:ext uri="{BB962C8B-B14F-4D97-AF65-F5344CB8AC3E}">
        <p14:creationId xmlns:p14="http://schemas.microsoft.com/office/powerpoint/2010/main" val="59518435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ACU Presentation">
  <a:themeElements>
    <a:clrScheme name="ACUColourScheme">
      <a:dk1>
        <a:srgbClr val="3C1053"/>
      </a:dk1>
      <a:lt1>
        <a:srgbClr val="FFFFFF"/>
      </a:lt1>
      <a:dk2>
        <a:srgbClr val="3C1053"/>
      </a:dk2>
      <a:lt2>
        <a:srgbClr val="E8E3DB"/>
      </a:lt2>
      <a:accent1>
        <a:srgbClr val="F2120C"/>
      </a:accent1>
      <a:accent2>
        <a:srgbClr val="3D3935"/>
      </a:accent2>
      <a:accent3>
        <a:srgbClr val="8C857B"/>
      </a:accent3>
      <a:accent4>
        <a:srgbClr val="3C1053"/>
      </a:accent4>
      <a:accent5>
        <a:srgbClr val="E8E3DB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 err="1" smtClean="0">
            <a:solidFill>
              <a:srgbClr val="3D3935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_Template_4_3_V2.potx" id="{F3B38964-EE74-4E1D-A3FE-21D8EB788CBF}" vid="{2C9D612A-0DB5-43BD-9B9F-0A9FAAF24D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ategory xmlns="dacb8815-fc1e-42c3-abc2-788c5fc4ff9d">Logos and templates</Category>
    <Sub_x002d_category xmlns="dacb8815-fc1e-42c3-abc2-788c5fc4ff9d">2017</Sub_x002d_category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5DEF6BD4BDD0B4D90C52999A51E08F1" ma:contentTypeVersion="0" ma:contentTypeDescription="Create a new document." ma:contentTypeScope="" ma:versionID="c1892927898350893ffcead8fbd6d37e">
  <xsd:schema xmlns:xsd="http://www.w3.org/2001/XMLSchema" xmlns:xs="http://www.w3.org/2001/XMLSchema" xmlns:p="http://schemas.microsoft.com/office/2006/metadata/properties" xmlns:ns2="dacb8815-fc1e-42c3-abc2-788c5fc4ff9d" targetNamespace="http://schemas.microsoft.com/office/2006/metadata/properties" ma:root="true" ma:fieldsID="0c0b49e5e91276836d7310696bcb027a" ns2:_="">
    <xsd:import namespace="dacb8815-fc1e-42c3-abc2-788c5fc4ff9d"/>
    <xsd:element name="properties">
      <xsd:complexType>
        <xsd:sequence>
          <xsd:element name="documentManagement">
            <xsd:complexType>
              <xsd:all>
                <xsd:element ref="ns2:Category"/>
                <xsd:element ref="ns2:Sub_x002d_categor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cb8815-fc1e-42c3-abc2-788c5fc4ff9d" elementFormDefault="qualified">
    <xsd:import namespace="http://schemas.microsoft.com/office/2006/documentManagement/types"/>
    <xsd:import namespace="http://schemas.microsoft.com/office/infopath/2007/PartnerControls"/>
    <xsd:element name="Category" ma:index="8" ma:displayName="Category" ma:default="Logos and templates" ma:format="Dropdown" ma:internalName="Category">
      <xsd:simpleType>
        <xsd:restriction base="dms:Choice">
          <xsd:enumeration value="Staff Leadership"/>
          <xsd:enumeration value="Logos and templates"/>
          <xsd:enumeration value="Prizes and Awards"/>
          <xsd:enumeration value="Peter Faber"/>
          <xsd:enumeration value="Accreditation"/>
          <xsd:enumeration value="Database of Community Engagement"/>
          <xsd:enumeration value="National School Meeting"/>
          <xsd:enumeration value="Marketing and Events"/>
          <xsd:enumeration value="Academic Performance Review &amp; Planning"/>
        </xsd:restriction>
      </xsd:simpleType>
    </xsd:element>
    <xsd:element name="Sub_x002d_category" ma:index="9" nillable="true" ma:displayName="Year" ma:default="2016" ma:format="Dropdown" ma:internalName="Sub_x002d_category">
      <xsd:simpleType>
        <xsd:restriction base="dms:Choice">
          <xsd:enumeration value="2015"/>
          <xsd:enumeration value="2016"/>
          <xsd:enumeration value="2017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19D6D79-91EF-4340-8C3D-E484566A2E2F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dacb8815-fc1e-42c3-abc2-788c5fc4ff9d"/>
    <ds:schemaRef ds:uri="http://purl.org/dc/elements/1.1/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5866CA7-3031-48D4-BC56-8127880CD39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0E1AAF5-FCF3-448E-ABDE-60F9267B980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acb8815-fc1e-42c3-abc2-788c5fc4ff9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PPT_Template_4_3_V2.potx</Template>
  <TotalTime>3031</TotalTime>
  <Words>1362</Words>
  <Application>Microsoft Office PowerPoint</Application>
  <PresentationFormat>On-screen Show (4:3)</PresentationFormat>
  <Paragraphs>181</Paragraphs>
  <Slides>41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Arial</vt:lpstr>
      <vt:lpstr>Calibri</vt:lpstr>
      <vt:lpstr>Consolas</vt:lpstr>
      <vt:lpstr>ACU Presentation</vt:lpstr>
      <vt:lpstr>think-cell Slide</vt:lpstr>
      <vt:lpstr>PowerPoint Presentation</vt:lpstr>
      <vt:lpstr>PowerPoint Presentation</vt:lpstr>
      <vt:lpstr>Preparation and Environment Setup</vt:lpstr>
      <vt:lpstr>Task Completion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Task Completion</vt:lpstr>
      <vt:lpstr>Task Completion</vt:lpstr>
      <vt:lpstr>Task Completion</vt:lpstr>
      <vt:lpstr>Task Completion</vt:lpstr>
      <vt:lpstr>Task Completion</vt:lpstr>
      <vt:lpstr>Task Completion</vt:lpstr>
      <vt:lpstr>Task Completion</vt:lpstr>
      <vt:lpstr>Task Completion</vt:lpstr>
      <vt:lpstr>Task Completion</vt:lpstr>
      <vt:lpstr>Task Completion (Please Modify and Explain The Code)</vt:lpstr>
      <vt:lpstr>Task Completion (Please Modify and Explain The Code)</vt:lpstr>
      <vt:lpstr>Task Completion (Please Modify and Explain The Code)</vt:lpstr>
      <vt:lpstr>Task Completion (Please Modify and Explain The Code)</vt:lpstr>
      <vt:lpstr>Task Completion (Please Modify and Explain The Code)</vt:lpstr>
      <vt:lpstr>Task Completion (Please Modify and Explain The Code)</vt:lpstr>
      <vt:lpstr>Task Completion (Please Modify and Explain The Code)</vt:lpstr>
      <vt:lpstr>Task Completion (Please Modify and Explain The Code)</vt:lpstr>
      <vt:lpstr>Task Completion (Please Modify and Explain The Code)</vt:lpstr>
      <vt:lpstr>Task Completion (Please Modify and Explain The Code)</vt:lpstr>
      <vt:lpstr>Task Completion (Please Modify and Explain The Code)</vt:lpstr>
      <vt:lpstr>Task Completion (Please Modify and Explain The Code)</vt:lpstr>
      <vt:lpstr>Task Completion (Please Modify and Explain The Code)</vt:lpstr>
      <vt:lpstr>Task Completion (Please Modify and Explain The Code)</vt:lpstr>
      <vt:lpstr>Task Completion (Please Modify and Explain The Code)</vt:lpstr>
      <vt:lpstr>Task Completion (Please Modify and Explain The Code)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ACU Presentation</dc:title>
  <dc:creator>Husnen Rupani;Simone.Byrnes@acu.edu.au</dc:creator>
  <cp:lastModifiedBy>Farshid Keivanian</cp:lastModifiedBy>
  <cp:revision>579</cp:revision>
  <cp:lastPrinted>2017-08-03T04:07:41Z</cp:lastPrinted>
  <dcterms:created xsi:type="dcterms:W3CDTF">2017-05-11T09:33:32Z</dcterms:created>
  <dcterms:modified xsi:type="dcterms:W3CDTF">2024-08-30T00:30:03Z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0x01010075DEF6BD4BDD0B4D90C52999A51E08F1</vt:lpwstr>
  </property>
</Properties>
</file>

<file path=docProps/thumbnail.jpeg>
</file>